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
      <p:font typeface="Open Sans Bold Italics" charset="1" panose="020B0806030504020204"/>
      <p:regular r:id="rId32"/>
    </p:embeddedFont>
    <p:embeddedFont>
      <p:font typeface="Open Sans Light" charset="1" panose="020B0306030504020204"/>
      <p:regular r:id="rId33"/>
    </p:embeddedFont>
    <p:embeddedFont>
      <p:font typeface="Open Sans Light Italics" charset="1" panose="020B0306030504020204"/>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4.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9522478" y="2207721"/>
            <a:ext cx="7399730" cy="7397029"/>
            <a:chOff x="0" y="0"/>
            <a:chExt cx="9866307" cy="9862705"/>
          </a:xfrm>
        </p:grpSpPr>
        <p:grpSp>
          <p:nvGrpSpPr>
            <p:cNvPr name="Group 3" id="3"/>
            <p:cNvGrpSpPr/>
            <p:nvPr/>
          </p:nvGrpSpPr>
          <p:grpSpPr>
            <a:xfrm rot="3220800">
              <a:off x="2745029" y="1411265"/>
              <a:ext cx="4990774" cy="2939975"/>
              <a:chOff x="0" y="0"/>
              <a:chExt cx="4101840" cy="2416320"/>
            </a:xfrm>
          </p:grpSpPr>
          <p:sp>
            <p:nvSpPr>
              <p:cNvPr name="Freeform 4" id="4"/>
              <p:cNvSpPr/>
              <p:nvPr/>
            </p:nvSpPr>
            <p:spPr>
              <a:xfrm flipH="false" flipV="false" rot="0">
                <a:off x="0" y="0"/>
                <a:ext cx="4101719" cy="2416302"/>
              </a:xfrm>
              <a:custGeom>
                <a:avLst/>
                <a:gdLst/>
                <a:ahLst/>
                <a:cxnLst/>
                <a:rect r="r" b="b" t="t" l="l"/>
                <a:pathLst>
                  <a:path h="2416302" w="4101719">
                    <a:moveTo>
                      <a:pt x="837311" y="2416302"/>
                    </a:moveTo>
                    <a:cubicBezTo>
                      <a:pt x="804418" y="2194433"/>
                      <a:pt x="771398" y="1982089"/>
                      <a:pt x="743204" y="1765046"/>
                    </a:cubicBezTo>
                    <a:cubicBezTo>
                      <a:pt x="729107" y="1675384"/>
                      <a:pt x="729107" y="1585722"/>
                      <a:pt x="719709" y="1496060"/>
                    </a:cubicBezTo>
                    <a:cubicBezTo>
                      <a:pt x="719709" y="1481963"/>
                      <a:pt x="710311" y="1463040"/>
                      <a:pt x="696214" y="1458341"/>
                    </a:cubicBezTo>
                    <a:cubicBezTo>
                      <a:pt x="691515" y="1453642"/>
                      <a:pt x="668020" y="1463040"/>
                      <a:pt x="658622" y="1472438"/>
                    </a:cubicBezTo>
                    <a:cubicBezTo>
                      <a:pt x="536321" y="1590421"/>
                      <a:pt x="367030" y="1618742"/>
                      <a:pt x="221107" y="1543177"/>
                    </a:cubicBezTo>
                    <a:cubicBezTo>
                      <a:pt x="80010" y="1467739"/>
                      <a:pt x="0" y="1312037"/>
                      <a:pt x="23495" y="1160907"/>
                    </a:cubicBezTo>
                    <a:cubicBezTo>
                      <a:pt x="46990" y="995807"/>
                      <a:pt x="164592" y="868426"/>
                      <a:pt x="334010" y="840105"/>
                    </a:cubicBezTo>
                    <a:cubicBezTo>
                      <a:pt x="451612" y="816483"/>
                      <a:pt x="559816" y="854202"/>
                      <a:pt x="653923" y="939165"/>
                    </a:cubicBezTo>
                    <a:cubicBezTo>
                      <a:pt x="663321" y="948563"/>
                      <a:pt x="682117" y="953262"/>
                      <a:pt x="700913" y="962787"/>
                    </a:cubicBezTo>
                    <a:cubicBezTo>
                      <a:pt x="705612" y="943864"/>
                      <a:pt x="719709" y="929767"/>
                      <a:pt x="724408" y="910844"/>
                    </a:cubicBezTo>
                    <a:cubicBezTo>
                      <a:pt x="738505" y="613537"/>
                      <a:pt x="776097" y="316230"/>
                      <a:pt x="842010" y="28321"/>
                    </a:cubicBezTo>
                    <a:cubicBezTo>
                      <a:pt x="842010" y="18923"/>
                      <a:pt x="846709" y="14224"/>
                      <a:pt x="846709" y="0"/>
                    </a:cubicBezTo>
                    <a:cubicBezTo>
                      <a:pt x="912622" y="14097"/>
                      <a:pt x="973709" y="28321"/>
                      <a:pt x="1039622" y="37719"/>
                    </a:cubicBezTo>
                    <a:cubicBezTo>
                      <a:pt x="1279525" y="66040"/>
                      <a:pt x="1519428" y="94361"/>
                      <a:pt x="1759331" y="127381"/>
                    </a:cubicBezTo>
                    <a:cubicBezTo>
                      <a:pt x="1773428" y="127381"/>
                      <a:pt x="1792224" y="141478"/>
                      <a:pt x="1806321" y="146304"/>
                    </a:cubicBezTo>
                    <a:cubicBezTo>
                      <a:pt x="1801622" y="160401"/>
                      <a:pt x="1796923" y="179324"/>
                      <a:pt x="1787525" y="193548"/>
                    </a:cubicBezTo>
                    <a:cubicBezTo>
                      <a:pt x="1674622" y="311531"/>
                      <a:pt x="1646428" y="481457"/>
                      <a:pt x="1716913" y="623062"/>
                    </a:cubicBezTo>
                    <a:cubicBezTo>
                      <a:pt x="1792224" y="769366"/>
                      <a:pt x="1942719" y="844931"/>
                      <a:pt x="2107311" y="826008"/>
                    </a:cubicBezTo>
                    <a:cubicBezTo>
                      <a:pt x="2257806" y="802386"/>
                      <a:pt x="2384806" y="684403"/>
                      <a:pt x="2417826" y="524002"/>
                    </a:cubicBezTo>
                    <a:cubicBezTo>
                      <a:pt x="2441321" y="396621"/>
                      <a:pt x="2403729" y="283337"/>
                      <a:pt x="2309622" y="184150"/>
                    </a:cubicBezTo>
                    <a:cubicBezTo>
                      <a:pt x="2300224" y="174752"/>
                      <a:pt x="2290826" y="155829"/>
                      <a:pt x="2295525" y="151130"/>
                    </a:cubicBezTo>
                    <a:cubicBezTo>
                      <a:pt x="2300224" y="137033"/>
                      <a:pt x="2319020" y="127508"/>
                      <a:pt x="2333117" y="127508"/>
                    </a:cubicBezTo>
                    <a:cubicBezTo>
                      <a:pt x="2483612" y="108585"/>
                      <a:pt x="2638933" y="99187"/>
                      <a:pt x="2789428" y="80264"/>
                    </a:cubicBezTo>
                    <a:cubicBezTo>
                      <a:pt x="2944622" y="61341"/>
                      <a:pt x="3095244" y="33020"/>
                      <a:pt x="3250438" y="4699"/>
                    </a:cubicBezTo>
                    <a:cubicBezTo>
                      <a:pt x="3259836" y="37719"/>
                      <a:pt x="3269234" y="75438"/>
                      <a:pt x="3278632" y="117983"/>
                    </a:cubicBezTo>
                    <a:cubicBezTo>
                      <a:pt x="3330321" y="382270"/>
                      <a:pt x="3368040" y="651256"/>
                      <a:pt x="3382137" y="924941"/>
                    </a:cubicBezTo>
                    <a:cubicBezTo>
                      <a:pt x="3382137" y="934339"/>
                      <a:pt x="3391535" y="957961"/>
                      <a:pt x="3400933" y="957961"/>
                    </a:cubicBezTo>
                    <a:cubicBezTo>
                      <a:pt x="3410331" y="962660"/>
                      <a:pt x="3429127" y="953262"/>
                      <a:pt x="3443224" y="943864"/>
                    </a:cubicBezTo>
                    <a:cubicBezTo>
                      <a:pt x="3556127" y="839978"/>
                      <a:pt x="3687826" y="802259"/>
                      <a:pt x="3838321" y="858901"/>
                    </a:cubicBezTo>
                    <a:cubicBezTo>
                      <a:pt x="3984117" y="910844"/>
                      <a:pt x="4064127" y="1028827"/>
                      <a:pt x="4082923" y="1184529"/>
                    </a:cubicBezTo>
                    <a:cubicBezTo>
                      <a:pt x="4101719" y="1368552"/>
                      <a:pt x="3946525" y="1557401"/>
                      <a:pt x="3758311" y="1576197"/>
                    </a:cubicBezTo>
                    <a:cubicBezTo>
                      <a:pt x="3636010" y="1595120"/>
                      <a:pt x="3532505" y="1557274"/>
                      <a:pt x="3443097" y="1472311"/>
                    </a:cubicBezTo>
                    <a:cubicBezTo>
                      <a:pt x="3433699" y="1462913"/>
                      <a:pt x="3410204" y="1453388"/>
                      <a:pt x="3400806" y="1458214"/>
                    </a:cubicBezTo>
                    <a:cubicBezTo>
                      <a:pt x="3386709" y="1462913"/>
                      <a:pt x="3382010" y="1486535"/>
                      <a:pt x="3377311" y="1500632"/>
                    </a:cubicBezTo>
                    <a:cubicBezTo>
                      <a:pt x="3363214" y="1797939"/>
                      <a:pt x="3320923" y="2095246"/>
                      <a:pt x="3259709" y="2387854"/>
                    </a:cubicBezTo>
                    <a:cubicBezTo>
                      <a:pt x="3259709" y="2397252"/>
                      <a:pt x="3255010" y="2401951"/>
                      <a:pt x="3250311" y="2416175"/>
                    </a:cubicBezTo>
                    <a:cubicBezTo>
                      <a:pt x="3170301" y="2402078"/>
                      <a:pt x="3095117" y="2383155"/>
                      <a:pt x="3015107" y="2373757"/>
                    </a:cubicBezTo>
                    <a:cubicBezTo>
                      <a:pt x="2794000" y="2345436"/>
                      <a:pt x="2568194" y="2317115"/>
                      <a:pt x="2342388" y="2293493"/>
                    </a:cubicBezTo>
                    <a:cubicBezTo>
                      <a:pt x="2328291" y="2288794"/>
                      <a:pt x="2309495" y="2279396"/>
                      <a:pt x="2295398" y="2269871"/>
                    </a:cubicBezTo>
                    <a:cubicBezTo>
                      <a:pt x="2300097" y="2255774"/>
                      <a:pt x="2304796" y="2236851"/>
                      <a:pt x="2314194" y="2222627"/>
                    </a:cubicBezTo>
                    <a:cubicBezTo>
                      <a:pt x="2459990" y="2071624"/>
                      <a:pt x="2459990" y="1840357"/>
                      <a:pt x="2314194" y="1698752"/>
                    </a:cubicBezTo>
                    <a:cubicBezTo>
                      <a:pt x="2168398" y="1552448"/>
                      <a:pt x="1933194" y="1552448"/>
                      <a:pt x="1787398" y="1698752"/>
                    </a:cubicBezTo>
                    <a:cubicBezTo>
                      <a:pt x="1641602" y="1845056"/>
                      <a:pt x="1641602" y="2071624"/>
                      <a:pt x="1787398" y="2222627"/>
                    </a:cubicBezTo>
                    <a:cubicBezTo>
                      <a:pt x="1796796" y="2236724"/>
                      <a:pt x="1806194" y="2255647"/>
                      <a:pt x="1806194" y="2269871"/>
                    </a:cubicBezTo>
                    <a:cubicBezTo>
                      <a:pt x="1806194" y="2279269"/>
                      <a:pt x="1778000" y="2288794"/>
                      <a:pt x="1763903" y="2293493"/>
                    </a:cubicBezTo>
                    <a:cubicBezTo>
                      <a:pt x="1472311" y="2307590"/>
                      <a:pt x="1180592" y="2345436"/>
                      <a:pt x="889000" y="2411476"/>
                    </a:cubicBezTo>
                    <a:cubicBezTo>
                      <a:pt x="879602" y="2411476"/>
                      <a:pt x="865505" y="2411476"/>
                      <a:pt x="837311" y="2416175"/>
                    </a:cubicBezTo>
                    <a:close/>
                  </a:path>
                </a:pathLst>
              </a:custGeom>
              <a:solidFill>
                <a:srgbClr val="F6DE7E"/>
              </a:solidFill>
            </p:spPr>
          </p:sp>
        </p:grpSp>
        <p:grpSp>
          <p:nvGrpSpPr>
            <p:cNvPr name="Group 5" id="5"/>
            <p:cNvGrpSpPr/>
            <p:nvPr/>
          </p:nvGrpSpPr>
          <p:grpSpPr>
            <a:xfrm rot="8620800">
              <a:off x="4485712" y="3773933"/>
              <a:ext cx="4995155" cy="2939975"/>
              <a:chOff x="0" y="0"/>
              <a:chExt cx="4105440" cy="2416320"/>
            </a:xfrm>
          </p:grpSpPr>
          <p:sp>
            <p:nvSpPr>
              <p:cNvPr name="Freeform 6" id="6"/>
              <p:cNvSpPr/>
              <p:nvPr/>
            </p:nvSpPr>
            <p:spPr>
              <a:xfrm flipH="false" flipV="false" rot="0">
                <a:off x="0" y="0"/>
                <a:ext cx="4105402" cy="2416302"/>
              </a:xfrm>
              <a:custGeom>
                <a:avLst/>
                <a:gdLst/>
                <a:ahLst/>
                <a:cxnLst/>
                <a:rect r="r" b="b" t="t" l="l"/>
                <a:pathLst>
                  <a:path h="2416302" w="4105402">
                    <a:moveTo>
                      <a:pt x="838073" y="2416302"/>
                    </a:moveTo>
                    <a:cubicBezTo>
                      <a:pt x="805053" y="2194433"/>
                      <a:pt x="772160" y="1982089"/>
                      <a:pt x="743966" y="1765046"/>
                    </a:cubicBezTo>
                    <a:cubicBezTo>
                      <a:pt x="729869" y="1675384"/>
                      <a:pt x="729869" y="1585722"/>
                      <a:pt x="720471" y="1496060"/>
                    </a:cubicBezTo>
                    <a:cubicBezTo>
                      <a:pt x="720471" y="1481963"/>
                      <a:pt x="711073" y="1463040"/>
                      <a:pt x="696976" y="1458341"/>
                    </a:cubicBezTo>
                    <a:cubicBezTo>
                      <a:pt x="692277" y="1453642"/>
                      <a:pt x="668782" y="1463040"/>
                      <a:pt x="659257" y="1472438"/>
                    </a:cubicBezTo>
                    <a:cubicBezTo>
                      <a:pt x="536829" y="1590421"/>
                      <a:pt x="367411" y="1618742"/>
                      <a:pt x="221361" y="1543177"/>
                    </a:cubicBezTo>
                    <a:cubicBezTo>
                      <a:pt x="80010" y="1467739"/>
                      <a:pt x="0" y="1312037"/>
                      <a:pt x="23495" y="1160907"/>
                    </a:cubicBezTo>
                    <a:cubicBezTo>
                      <a:pt x="47117" y="995807"/>
                      <a:pt x="164846" y="868426"/>
                      <a:pt x="334264" y="840105"/>
                    </a:cubicBezTo>
                    <a:cubicBezTo>
                      <a:pt x="451993" y="816483"/>
                      <a:pt x="560197" y="854202"/>
                      <a:pt x="654431" y="939165"/>
                    </a:cubicBezTo>
                    <a:cubicBezTo>
                      <a:pt x="663829" y="948563"/>
                      <a:pt x="682625" y="953262"/>
                      <a:pt x="701548" y="962787"/>
                    </a:cubicBezTo>
                    <a:cubicBezTo>
                      <a:pt x="706247" y="943864"/>
                      <a:pt x="720344" y="929767"/>
                      <a:pt x="725043" y="910844"/>
                    </a:cubicBezTo>
                    <a:cubicBezTo>
                      <a:pt x="739140" y="613537"/>
                      <a:pt x="776859" y="316230"/>
                      <a:pt x="842772" y="28321"/>
                    </a:cubicBezTo>
                    <a:cubicBezTo>
                      <a:pt x="842772" y="18923"/>
                      <a:pt x="847471" y="14224"/>
                      <a:pt x="847471" y="0"/>
                    </a:cubicBezTo>
                    <a:cubicBezTo>
                      <a:pt x="913384" y="14097"/>
                      <a:pt x="974598" y="28321"/>
                      <a:pt x="1040511" y="37719"/>
                    </a:cubicBezTo>
                    <a:cubicBezTo>
                      <a:pt x="1280668" y="66040"/>
                      <a:pt x="1520698" y="94361"/>
                      <a:pt x="1760855" y="127381"/>
                    </a:cubicBezTo>
                    <a:cubicBezTo>
                      <a:pt x="1774952" y="127381"/>
                      <a:pt x="1793875" y="141478"/>
                      <a:pt x="1807972" y="146304"/>
                    </a:cubicBezTo>
                    <a:cubicBezTo>
                      <a:pt x="1803273" y="160401"/>
                      <a:pt x="1798574" y="179324"/>
                      <a:pt x="1789176" y="193548"/>
                    </a:cubicBezTo>
                    <a:cubicBezTo>
                      <a:pt x="1676146" y="311531"/>
                      <a:pt x="1647952" y="481457"/>
                      <a:pt x="1718564" y="623062"/>
                    </a:cubicBezTo>
                    <a:cubicBezTo>
                      <a:pt x="1793875" y="769366"/>
                      <a:pt x="1944497" y="844931"/>
                      <a:pt x="2109343" y="826008"/>
                    </a:cubicBezTo>
                    <a:cubicBezTo>
                      <a:pt x="2259965" y="802386"/>
                      <a:pt x="2387092" y="684403"/>
                      <a:pt x="2420112" y="524002"/>
                    </a:cubicBezTo>
                    <a:cubicBezTo>
                      <a:pt x="2443607" y="396621"/>
                      <a:pt x="2406015" y="283337"/>
                      <a:pt x="2311781" y="184150"/>
                    </a:cubicBezTo>
                    <a:cubicBezTo>
                      <a:pt x="2302383" y="174752"/>
                      <a:pt x="2292985" y="155829"/>
                      <a:pt x="2297684" y="151130"/>
                    </a:cubicBezTo>
                    <a:cubicBezTo>
                      <a:pt x="2302383" y="137033"/>
                      <a:pt x="2321179" y="127508"/>
                      <a:pt x="2335403" y="127508"/>
                    </a:cubicBezTo>
                    <a:cubicBezTo>
                      <a:pt x="2486025" y="108585"/>
                      <a:pt x="2641473" y="99187"/>
                      <a:pt x="2792095" y="80264"/>
                    </a:cubicBezTo>
                    <a:cubicBezTo>
                      <a:pt x="2947416" y="61341"/>
                      <a:pt x="3098165" y="33020"/>
                      <a:pt x="3253486" y="4699"/>
                    </a:cubicBezTo>
                    <a:cubicBezTo>
                      <a:pt x="3262884" y="37719"/>
                      <a:pt x="3272282" y="75438"/>
                      <a:pt x="3281680" y="117983"/>
                    </a:cubicBezTo>
                    <a:cubicBezTo>
                      <a:pt x="3333496" y="382270"/>
                      <a:pt x="3371088" y="651256"/>
                      <a:pt x="3385312" y="924941"/>
                    </a:cubicBezTo>
                    <a:cubicBezTo>
                      <a:pt x="3385312" y="934339"/>
                      <a:pt x="3394710" y="957961"/>
                      <a:pt x="3404108" y="957961"/>
                    </a:cubicBezTo>
                    <a:cubicBezTo>
                      <a:pt x="3413506" y="962660"/>
                      <a:pt x="3432302" y="953262"/>
                      <a:pt x="3446526" y="943864"/>
                    </a:cubicBezTo>
                    <a:cubicBezTo>
                      <a:pt x="3559556" y="839978"/>
                      <a:pt x="3691382" y="802259"/>
                      <a:pt x="3842004" y="858901"/>
                    </a:cubicBezTo>
                    <a:cubicBezTo>
                      <a:pt x="3987800" y="910844"/>
                      <a:pt x="4067810" y="1028827"/>
                      <a:pt x="4086606" y="1184529"/>
                    </a:cubicBezTo>
                    <a:cubicBezTo>
                      <a:pt x="4105402" y="1368552"/>
                      <a:pt x="3950081" y="1557401"/>
                      <a:pt x="3761740" y="1576197"/>
                    </a:cubicBezTo>
                    <a:cubicBezTo>
                      <a:pt x="3639312" y="1595120"/>
                      <a:pt x="3535807" y="1557274"/>
                      <a:pt x="3446272" y="1472311"/>
                    </a:cubicBezTo>
                    <a:cubicBezTo>
                      <a:pt x="3436874" y="1462913"/>
                      <a:pt x="3413252" y="1453388"/>
                      <a:pt x="3403854" y="1458214"/>
                    </a:cubicBezTo>
                    <a:cubicBezTo>
                      <a:pt x="3389757" y="1462913"/>
                      <a:pt x="3385058" y="1486535"/>
                      <a:pt x="3380359" y="1500632"/>
                    </a:cubicBezTo>
                    <a:cubicBezTo>
                      <a:pt x="3366262" y="1797939"/>
                      <a:pt x="3323844" y="2095246"/>
                      <a:pt x="3262630" y="2387854"/>
                    </a:cubicBezTo>
                    <a:cubicBezTo>
                      <a:pt x="3262630" y="2397252"/>
                      <a:pt x="3257931" y="2401951"/>
                      <a:pt x="3253232" y="2416175"/>
                    </a:cubicBezTo>
                    <a:cubicBezTo>
                      <a:pt x="3173222" y="2402078"/>
                      <a:pt x="3097911" y="2383155"/>
                      <a:pt x="3017774" y="2373757"/>
                    </a:cubicBezTo>
                    <a:cubicBezTo>
                      <a:pt x="2796540" y="2345436"/>
                      <a:pt x="2570480" y="2317115"/>
                      <a:pt x="2344547" y="2293493"/>
                    </a:cubicBezTo>
                    <a:cubicBezTo>
                      <a:pt x="2330450" y="2288794"/>
                      <a:pt x="2311527" y="2279396"/>
                      <a:pt x="2297430" y="2269871"/>
                    </a:cubicBezTo>
                    <a:cubicBezTo>
                      <a:pt x="2302129" y="2255774"/>
                      <a:pt x="2306828" y="2236851"/>
                      <a:pt x="2316226" y="2222627"/>
                    </a:cubicBezTo>
                    <a:cubicBezTo>
                      <a:pt x="2462149" y="2071624"/>
                      <a:pt x="2462149" y="1840357"/>
                      <a:pt x="2316226" y="1698752"/>
                    </a:cubicBezTo>
                    <a:cubicBezTo>
                      <a:pt x="2170303" y="1552448"/>
                      <a:pt x="1934845" y="1552448"/>
                      <a:pt x="1788922" y="1698752"/>
                    </a:cubicBezTo>
                    <a:cubicBezTo>
                      <a:pt x="1642999" y="1845056"/>
                      <a:pt x="1642999" y="2071624"/>
                      <a:pt x="1788922" y="2222627"/>
                    </a:cubicBezTo>
                    <a:cubicBezTo>
                      <a:pt x="1798320" y="2236724"/>
                      <a:pt x="1807718" y="2255647"/>
                      <a:pt x="1807718" y="2269871"/>
                    </a:cubicBezTo>
                    <a:cubicBezTo>
                      <a:pt x="1807718" y="2279269"/>
                      <a:pt x="1779524" y="2288794"/>
                      <a:pt x="1765300" y="2293493"/>
                    </a:cubicBezTo>
                    <a:cubicBezTo>
                      <a:pt x="1473454" y="2307590"/>
                      <a:pt x="1181481" y="2345436"/>
                      <a:pt x="889635" y="2411476"/>
                    </a:cubicBezTo>
                    <a:cubicBezTo>
                      <a:pt x="880237" y="2411476"/>
                      <a:pt x="866140" y="2411476"/>
                      <a:pt x="837819" y="2416175"/>
                    </a:cubicBezTo>
                    <a:close/>
                  </a:path>
                </a:pathLst>
              </a:custGeom>
              <a:solidFill>
                <a:srgbClr val="7AB6E8"/>
              </a:solidFill>
            </p:spPr>
          </p:sp>
        </p:grpSp>
        <p:grpSp>
          <p:nvGrpSpPr>
            <p:cNvPr name="Group 7" id="7"/>
            <p:cNvGrpSpPr/>
            <p:nvPr/>
          </p:nvGrpSpPr>
          <p:grpSpPr>
            <a:xfrm rot="3220800">
              <a:off x="2126548" y="5511111"/>
              <a:ext cx="4991650" cy="2939975"/>
              <a:chOff x="0" y="0"/>
              <a:chExt cx="4102560" cy="2416320"/>
            </a:xfrm>
          </p:grpSpPr>
          <p:sp>
            <p:nvSpPr>
              <p:cNvPr name="Freeform 8" id="8"/>
              <p:cNvSpPr/>
              <p:nvPr/>
            </p:nvSpPr>
            <p:spPr>
              <a:xfrm flipH="false" flipV="false" rot="0">
                <a:off x="0" y="0"/>
                <a:ext cx="4102354" cy="2416302"/>
              </a:xfrm>
              <a:custGeom>
                <a:avLst/>
                <a:gdLst/>
                <a:ahLst/>
                <a:cxnLst/>
                <a:rect r="r" b="b" t="t" l="l"/>
                <a:pathLst>
                  <a:path h="2416302" w="4102354">
                    <a:moveTo>
                      <a:pt x="837438" y="2416302"/>
                    </a:moveTo>
                    <a:cubicBezTo>
                      <a:pt x="804545" y="2194433"/>
                      <a:pt x="771525" y="1982089"/>
                      <a:pt x="743331" y="1765046"/>
                    </a:cubicBezTo>
                    <a:cubicBezTo>
                      <a:pt x="729234" y="1675384"/>
                      <a:pt x="729234" y="1585722"/>
                      <a:pt x="719836" y="1496060"/>
                    </a:cubicBezTo>
                    <a:cubicBezTo>
                      <a:pt x="719836" y="1481963"/>
                      <a:pt x="710438" y="1463040"/>
                      <a:pt x="696341" y="1458341"/>
                    </a:cubicBezTo>
                    <a:cubicBezTo>
                      <a:pt x="691642" y="1453642"/>
                      <a:pt x="668147" y="1463040"/>
                      <a:pt x="658749" y="1472438"/>
                    </a:cubicBezTo>
                    <a:cubicBezTo>
                      <a:pt x="536448" y="1590421"/>
                      <a:pt x="367030" y="1618742"/>
                      <a:pt x="221234" y="1543177"/>
                    </a:cubicBezTo>
                    <a:cubicBezTo>
                      <a:pt x="80010" y="1467739"/>
                      <a:pt x="0" y="1312037"/>
                      <a:pt x="23495" y="1160907"/>
                    </a:cubicBezTo>
                    <a:cubicBezTo>
                      <a:pt x="46990" y="995807"/>
                      <a:pt x="164719" y="868426"/>
                      <a:pt x="334010" y="840105"/>
                    </a:cubicBezTo>
                    <a:cubicBezTo>
                      <a:pt x="451612" y="816483"/>
                      <a:pt x="559816" y="854202"/>
                      <a:pt x="653923" y="939165"/>
                    </a:cubicBezTo>
                    <a:cubicBezTo>
                      <a:pt x="663321" y="948563"/>
                      <a:pt x="682117" y="953262"/>
                      <a:pt x="700913" y="962787"/>
                    </a:cubicBezTo>
                    <a:cubicBezTo>
                      <a:pt x="705612" y="943864"/>
                      <a:pt x="719709" y="929767"/>
                      <a:pt x="724408" y="910844"/>
                    </a:cubicBezTo>
                    <a:cubicBezTo>
                      <a:pt x="738505" y="613537"/>
                      <a:pt x="776097" y="316230"/>
                      <a:pt x="842010" y="28321"/>
                    </a:cubicBezTo>
                    <a:cubicBezTo>
                      <a:pt x="842010" y="18923"/>
                      <a:pt x="846709" y="14224"/>
                      <a:pt x="846709" y="0"/>
                    </a:cubicBezTo>
                    <a:cubicBezTo>
                      <a:pt x="912622" y="14097"/>
                      <a:pt x="973709" y="28321"/>
                      <a:pt x="1039622" y="37719"/>
                    </a:cubicBezTo>
                    <a:cubicBezTo>
                      <a:pt x="1279525" y="66040"/>
                      <a:pt x="1519555" y="94361"/>
                      <a:pt x="1759458" y="127381"/>
                    </a:cubicBezTo>
                    <a:cubicBezTo>
                      <a:pt x="1773555" y="127381"/>
                      <a:pt x="1792351" y="141478"/>
                      <a:pt x="1806448" y="146304"/>
                    </a:cubicBezTo>
                    <a:cubicBezTo>
                      <a:pt x="1801749" y="160401"/>
                      <a:pt x="1797050" y="179324"/>
                      <a:pt x="1787652" y="193548"/>
                    </a:cubicBezTo>
                    <a:cubicBezTo>
                      <a:pt x="1674749" y="311531"/>
                      <a:pt x="1646555" y="481457"/>
                      <a:pt x="1717040" y="623062"/>
                    </a:cubicBezTo>
                    <a:cubicBezTo>
                      <a:pt x="1792351" y="769366"/>
                      <a:pt x="1942846" y="844931"/>
                      <a:pt x="2107565" y="826008"/>
                    </a:cubicBezTo>
                    <a:cubicBezTo>
                      <a:pt x="2258060" y="802386"/>
                      <a:pt x="2385187" y="684403"/>
                      <a:pt x="2418080" y="524002"/>
                    </a:cubicBezTo>
                    <a:cubicBezTo>
                      <a:pt x="2441575" y="396621"/>
                      <a:pt x="2403983" y="283337"/>
                      <a:pt x="2309876" y="184150"/>
                    </a:cubicBezTo>
                    <a:cubicBezTo>
                      <a:pt x="2300478" y="174752"/>
                      <a:pt x="2291080" y="155829"/>
                      <a:pt x="2295779" y="151130"/>
                    </a:cubicBezTo>
                    <a:cubicBezTo>
                      <a:pt x="2300478" y="137033"/>
                      <a:pt x="2319274" y="127508"/>
                      <a:pt x="2333371" y="127508"/>
                    </a:cubicBezTo>
                    <a:cubicBezTo>
                      <a:pt x="2483866" y="108585"/>
                      <a:pt x="2639187" y="99187"/>
                      <a:pt x="2789682" y="80264"/>
                    </a:cubicBezTo>
                    <a:cubicBezTo>
                      <a:pt x="2945130" y="61341"/>
                      <a:pt x="3095752" y="33020"/>
                      <a:pt x="3250946" y="4699"/>
                    </a:cubicBezTo>
                    <a:cubicBezTo>
                      <a:pt x="3260344" y="37719"/>
                      <a:pt x="3269742" y="75438"/>
                      <a:pt x="3279140" y="117983"/>
                    </a:cubicBezTo>
                    <a:cubicBezTo>
                      <a:pt x="3330829" y="382270"/>
                      <a:pt x="3368548" y="651256"/>
                      <a:pt x="3382645" y="924941"/>
                    </a:cubicBezTo>
                    <a:cubicBezTo>
                      <a:pt x="3382645" y="934339"/>
                      <a:pt x="3392043" y="957961"/>
                      <a:pt x="3401441" y="957961"/>
                    </a:cubicBezTo>
                    <a:cubicBezTo>
                      <a:pt x="3410839" y="962660"/>
                      <a:pt x="3429635" y="953262"/>
                      <a:pt x="3443732" y="943864"/>
                    </a:cubicBezTo>
                    <a:cubicBezTo>
                      <a:pt x="3556635" y="839978"/>
                      <a:pt x="3688334" y="802259"/>
                      <a:pt x="3838956" y="858901"/>
                    </a:cubicBezTo>
                    <a:cubicBezTo>
                      <a:pt x="3984752" y="910844"/>
                      <a:pt x="4064762" y="1028827"/>
                      <a:pt x="4083558" y="1184529"/>
                    </a:cubicBezTo>
                    <a:cubicBezTo>
                      <a:pt x="4102354" y="1368552"/>
                      <a:pt x="3947160" y="1557401"/>
                      <a:pt x="3758946" y="1576197"/>
                    </a:cubicBezTo>
                    <a:cubicBezTo>
                      <a:pt x="3636645" y="1595120"/>
                      <a:pt x="3533140" y="1557274"/>
                      <a:pt x="3443732" y="1472311"/>
                    </a:cubicBezTo>
                    <a:cubicBezTo>
                      <a:pt x="3434334" y="1462913"/>
                      <a:pt x="3410839" y="1453388"/>
                      <a:pt x="3401441" y="1458214"/>
                    </a:cubicBezTo>
                    <a:cubicBezTo>
                      <a:pt x="3387344" y="1462913"/>
                      <a:pt x="3382645" y="1486535"/>
                      <a:pt x="3377946" y="1500632"/>
                    </a:cubicBezTo>
                    <a:cubicBezTo>
                      <a:pt x="3363849" y="1797939"/>
                      <a:pt x="3321431" y="2095246"/>
                      <a:pt x="3260344" y="2387854"/>
                    </a:cubicBezTo>
                    <a:cubicBezTo>
                      <a:pt x="3260344" y="2397252"/>
                      <a:pt x="3255645" y="2401951"/>
                      <a:pt x="3250946" y="2416175"/>
                    </a:cubicBezTo>
                    <a:cubicBezTo>
                      <a:pt x="3170936" y="2402078"/>
                      <a:pt x="3095752" y="2383155"/>
                      <a:pt x="3015742" y="2373757"/>
                    </a:cubicBezTo>
                    <a:cubicBezTo>
                      <a:pt x="2794635" y="2345436"/>
                      <a:pt x="2568829" y="2317115"/>
                      <a:pt x="2343023" y="2293493"/>
                    </a:cubicBezTo>
                    <a:cubicBezTo>
                      <a:pt x="2328926" y="2288794"/>
                      <a:pt x="2310130" y="2279396"/>
                      <a:pt x="2296033" y="2269871"/>
                    </a:cubicBezTo>
                    <a:cubicBezTo>
                      <a:pt x="2300732" y="2255774"/>
                      <a:pt x="2305431" y="2236851"/>
                      <a:pt x="2314829" y="2222627"/>
                    </a:cubicBezTo>
                    <a:cubicBezTo>
                      <a:pt x="2460625" y="2071624"/>
                      <a:pt x="2460625" y="1840357"/>
                      <a:pt x="2314829" y="1698752"/>
                    </a:cubicBezTo>
                    <a:cubicBezTo>
                      <a:pt x="2169033" y="1552448"/>
                      <a:pt x="1933702" y="1552448"/>
                      <a:pt x="1787906" y="1698752"/>
                    </a:cubicBezTo>
                    <a:cubicBezTo>
                      <a:pt x="1642110" y="1845056"/>
                      <a:pt x="1642110" y="2071624"/>
                      <a:pt x="1787906" y="2222627"/>
                    </a:cubicBezTo>
                    <a:cubicBezTo>
                      <a:pt x="1797304" y="2236724"/>
                      <a:pt x="1806702" y="2255647"/>
                      <a:pt x="1806702" y="2269871"/>
                    </a:cubicBezTo>
                    <a:cubicBezTo>
                      <a:pt x="1806702" y="2279269"/>
                      <a:pt x="1778508" y="2288794"/>
                      <a:pt x="1764411" y="2293493"/>
                    </a:cubicBezTo>
                    <a:cubicBezTo>
                      <a:pt x="1472692" y="2307590"/>
                      <a:pt x="1180973" y="2345436"/>
                      <a:pt x="889381" y="2411476"/>
                    </a:cubicBezTo>
                    <a:cubicBezTo>
                      <a:pt x="879983" y="2411476"/>
                      <a:pt x="865886" y="2411476"/>
                      <a:pt x="837692" y="2416175"/>
                    </a:cubicBezTo>
                    <a:close/>
                  </a:path>
                </a:pathLst>
              </a:custGeom>
              <a:solidFill>
                <a:srgbClr val="F6DE7E"/>
              </a:solidFill>
            </p:spPr>
          </p:sp>
        </p:grpSp>
        <p:grpSp>
          <p:nvGrpSpPr>
            <p:cNvPr name="Group 9" id="9"/>
            <p:cNvGrpSpPr/>
            <p:nvPr/>
          </p:nvGrpSpPr>
          <p:grpSpPr>
            <a:xfrm rot="8620800">
              <a:off x="385866" y="3144940"/>
              <a:ext cx="4990774" cy="2939975"/>
              <a:chOff x="0" y="0"/>
              <a:chExt cx="4101840" cy="2416320"/>
            </a:xfrm>
          </p:grpSpPr>
          <p:sp>
            <p:nvSpPr>
              <p:cNvPr name="Freeform 10" id="10"/>
              <p:cNvSpPr/>
              <p:nvPr/>
            </p:nvSpPr>
            <p:spPr>
              <a:xfrm flipH="false" flipV="false" rot="0">
                <a:off x="0" y="0"/>
                <a:ext cx="4101719" cy="2416302"/>
              </a:xfrm>
              <a:custGeom>
                <a:avLst/>
                <a:gdLst/>
                <a:ahLst/>
                <a:cxnLst/>
                <a:rect r="r" b="b" t="t" l="l"/>
                <a:pathLst>
                  <a:path h="2416302" w="4101719">
                    <a:moveTo>
                      <a:pt x="837311" y="2416302"/>
                    </a:moveTo>
                    <a:cubicBezTo>
                      <a:pt x="804418" y="2194433"/>
                      <a:pt x="771398" y="1982089"/>
                      <a:pt x="743204" y="1765046"/>
                    </a:cubicBezTo>
                    <a:cubicBezTo>
                      <a:pt x="729107" y="1675384"/>
                      <a:pt x="729107" y="1585722"/>
                      <a:pt x="719709" y="1496060"/>
                    </a:cubicBezTo>
                    <a:cubicBezTo>
                      <a:pt x="719709" y="1481963"/>
                      <a:pt x="710311" y="1463040"/>
                      <a:pt x="696214" y="1458341"/>
                    </a:cubicBezTo>
                    <a:cubicBezTo>
                      <a:pt x="691515" y="1453642"/>
                      <a:pt x="668020" y="1463040"/>
                      <a:pt x="658622" y="1472438"/>
                    </a:cubicBezTo>
                    <a:cubicBezTo>
                      <a:pt x="536321" y="1590421"/>
                      <a:pt x="367030" y="1618742"/>
                      <a:pt x="221107" y="1543177"/>
                    </a:cubicBezTo>
                    <a:cubicBezTo>
                      <a:pt x="80010" y="1467739"/>
                      <a:pt x="0" y="1312037"/>
                      <a:pt x="23495" y="1160907"/>
                    </a:cubicBezTo>
                    <a:cubicBezTo>
                      <a:pt x="46990" y="995807"/>
                      <a:pt x="164592" y="868426"/>
                      <a:pt x="334010" y="840105"/>
                    </a:cubicBezTo>
                    <a:cubicBezTo>
                      <a:pt x="451612" y="816483"/>
                      <a:pt x="559816" y="854202"/>
                      <a:pt x="653923" y="939165"/>
                    </a:cubicBezTo>
                    <a:cubicBezTo>
                      <a:pt x="663321" y="948563"/>
                      <a:pt x="682117" y="953262"/>
                      <a:pt x="700913" y="962787"/>
                    </a:cubicBezTo>
                    <a:cubicBezTo>
                      <a:pt x="705612" y="943864"/>
                      <a:pt x="719709" y="929767"/>
                      <a:pt x="724408" y="910844"/>
                    </a:cubicBezTo>
                    <a:cubicBezTo>
                      <a:pt x="738505" y="613537"/>
                      <a:pt x="776097" y="316230"/>
                      <a:pt x="842010" y="28321"/>
                    </a:cubicBezTo>
                    <a:cubicBezTo>
                      <a:pt x="842010" y="18923"/>
                      <a:pt x="846709" y="14224"/>
                      <a:pt x="846709" y="0"/>
                    </a:cubicBezTo>
                    <a:cubicBezTo>
                      <a:pt x="912622" y="14097"/>
                      <a:pt x="973709" y="28321"/>
                      <a:pt x="1039622" y="37719"/>
                    </a:cubicBezTo>
                    <a:cubicBezTo>
                      <a:pt x="1279525" y="66040"/>
                      <a:pt x="1519428" y="94361"/>
                      <a:pt x="1759331" y="127381"/>
                    </a:cubicBezTo>
                    <a:cubicBezTo>
                      <a:pt x="1773428" y="127381"/>
                      <a:pt x="1792224" y="141478"/>
                      <a:pt x="1806321" y="146304"/>
                    </a:cubicBezTo>
                    <a:cubicBezTo>
                      <a:pt x="1801622" y="160401"/>
                      <a:pt x="1796923" y="179324"/>
                      <a:pt x="1787525" y="193548"/>
                    </a:cubicBezTo>
                    <a:cubicBezTo>
                      <a:pt x="1674622" y="311531"/>
                      <a:pt x="1646428" y="481457"/>
                      <a:pt x="1716913" y="623062"/>
                    </a:cubicBezTo>
                    <a:cubicBezTo>
                      <a:pt x="1792224" y="769366"/>
                      <a:pt x="1942719" y="844931"/>
                      <a:pt x="2107311" y="826008"/>
                    </a:cubicBezTo>
                    <a:cubicBezTo>
                      <a:pt x="2257806" y="802386"/>
                      <a:pt x="2384806" y="684403"/>
                      <a:pt x="2417826" y="524002"/>
                    </a:cubicBezTo>
                    <a:cubicBezTo>
                      <a:pt x="2441321" y="396621"/>
                      <a:pt x="2403729" y="283337"/>
                      <a:pt x="2309622" y="184150"/>
                    </a:cubicBezTo>
                    <a:cubicBezTo>
                      <a:pt x="2300224" y="174752"/>
                      <a:pt x="2290826" y="155829"/>
                      <a:pt x="2295525" y="151130"/>
                    </a:cubicBezTo>
                    <a:cubicBezTo>
                      <a:pt x="2300224" y="137033"/>
                      <a:pt x="2319020" y="127508"/>
                      <a:pt x="2333117" y="127508"/>
                    </a:cubicBezTo>
                    <a:cubicBezTo>
                      <a:pt x="2483612" y="108585"/>
                      <a:pt x="2638933" y="99187"/>
                      <a:pt x="2789428" y="80264"/>
                    </a:cubicBezTo>
                    <a:cubicBezTo>
                      <a:pt x="2944622" y="61341"/>
                      <a:pt x="3095244" y="33020"/>
                      <a:pt x="3250438" y="4699"/>
                    </a:cubicBezTo>
                    <a:cubicBezTo>
                      <a:pt x="3259836" y="37719"/>
                      <a:pt x="3269234" y="75438"/>
                      <a:pt x="3278632" y="117983"/>
                    </a:cubicBezTo>
                    <a:cubicBezTo>
                      <a:pt x="3330321" y="382270"/>
                      <a:pt x="3368040" y="651256"/>
                      <a:pt x="3382137" y="924941"/>
                    </a:cubicBezTo>
                    <a:cubicBezTo>
                      <a:pt x="3382137" y="934339"/>
                      <a:pt x="3391535" y="957961"/>
                      <a:pt x="3400933" y="957961"/>
                    </a:cubicBezTo>
                    <a:cubicBezTo>
                      <a:pt x="3410331" y="962660"/>
                      <a:pt x="3429127" y="953262"/>
                      <a:pt x="3443224" y="943864"/>
                    </a:cubicBezTo>
                    <a:cubicBezTo>
                      <a:pt x="3556127" y="839978"/>
                      <a:pt x="3687826" y="802259"/>
                      <a:pt x="3838321" y="858901"/>
                    </a:cubicBezTo>
                    <a:cubicBezTo>
                      <a:pt x="3984117" y="910844"/>
                      <a:pt x="4064127" y="1028827"/>
                      <a:pt x="4082923" y="1184529"/>
                    </a:cubicBezTo>
                    <a:cubicBezTo>
                      <a:pt x="4101719" y="1368552"/>
                      <a:pt x="3946525" y="1557401"/>
                      <a:pt x="3758311" y="1576197"/>
                    </a:cubicBezTo>
                    <a:cubicBezTo>
                      <a:pt x="3636010" y="1595120"/>
                      <a:pt x="3532505" y="1557274"/>
                      <a:pt x="3443097" y="1472311"/>
                    </a:cubicBezTo>
                    <a:cubicBezTo>
                      <a:pt x="3433699" y="1462913"/>
                      <a:pt x="3410204" y="1453388"/>
                      <a:pt x="3400806" y="1458214"/>
                    </a:cubicBezTo>
                    <a:cubicBezTo>
                      <a:pt x="3386709" y="1462913"/>
                      <a:pt x="3382010" y="1486535"/>
                      <a:pt x="3377311" y="1500632"/>
                    </a:cubicBezTo>
                    <a:cubicBezTo>
                      <a:pt x="3363214" y="1797939"/>
                      <a:pt x="3320923" y="2095246"/>
                      <a:pt x="3259709" y="2387854"/>
                    </a:cubicBezTo>
                    <a:cubicBezTo>
                      <a:pt x="3259709" y="2397252"/>
                      <a:pt x="3255010" y="2401951"/>
                      <a:pt x="3250311" y="2416175"/>
                    </a:cubicBezTo>
                    <a:cubicBezTo>
                      <a:pt x="3170301" y="2402078"/>
                      <a:pt x="3095117" y="2383155"/>
                      <a:pt x="3015107" y="2373757"/>
                    </a:cubicBezTo>
                    <a:cubicBezTo>
                      <a:pt x="2794000" y="2345436"/>
                      <a:pt x="2568194" y="2317115"/>
                      <a:pt x="2342388" y="2293493"/>
                    </a:cubicBezTo>
                    <a:cubicBezTo>
                      <a:pt x="2328291" y="2288794"/>
                      <a:pt x="2309495" y="2279396"/>
                      <a:pt x="2295398" y="2269871"/>
                    </a:cubicBezTo>
                    <a:cubicBezTo>
                      <a:pt x="2300097" y="2255774"/>
                      <a:pt x="2304796" y="2236851"/>
                      <a:pt x="2314194" y="2222627"/>
                    </a:cubicBezTo>
                    <a:cubicBezTo>
                      <a:pt x="2459990" y="2071624"/>
                      <a:pt x="2459990" y="1840357"/>
                      <a:pt x="2314194" y="1698752"/>
                    </a:cubicBezTo>
                    <a:cubicBezTo>
                      <a:pt x="2168398" y="1552448"/>
                      <a:pt x="1933194" y="1552448"/>
                      <a:pt x="1787398" y="1698752"/>
                    </a:cubicBezTo>
                    <a:cubicBezTo>
                      <a:pt x="1641602" y="1845056"/>
                      <a:pt x="1641602" y="2071624"/>
                      <a:pt x="1787398" y="2222627"/>
                    </a:cubicBezTo>
                    <a:cubicBezTo>
                      <a:pt x="1796796" y="2236724"/>
                      <a:pt x="1806194" y="2255647"/>
                      <a:pt x="1806194" y="2269871"/>
                    </a:cubicBezTo>
                    <a:cubicBezTo>
                      <a:pt x="1806194" y="2279269"/>
                      <a:pt x="1778000" y="2288794"/>
                      <a:pt x="1763903" y="2293493"/>
                    </a:cubicBezTo>
                    <a:cubicBezTo>
                      <a:pt x="1472311" y="2307590"/>
                      <a:pt x="1180592" y="2345436"/>
                      <a:pt x="889000" y="2411476"/>
                    </a:cubicBezTo>
                    <a:cubicBezTo>
                      <a:pt x="879602" y="2411476"/>
                      <a:pt x="865505" y="2411476"/>
                      <a:pt x="837311" y="2416175"/>
                    </a:cubicBezTo>
                    <a:close/>
                  </a:path>
                </a:pathLst>
              </a:custGeom>
              <a:solidFill>
                <a:srgbClr val="7AB6E8"/>
              </a:solidFill>
            </p:spPr>
          </p:sp>
        </p:grpSp>
      </p:grpSp>
      <p:sp>
        <p:nvSpPr>
          <p:cNvPr name="Freeform 11" id="11"/>
          <p:cNvSpPr/>
          <p:nvPr/>
        </p:nvSpPr>
        <p:spPr>
          <a:xfrm flipH="false" flipV="false" rot="0">
            <a:off x="14739521" y="-2672647"/>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811569" y="1801449"/>
            <a:ext cx="14664862" cy="1404470"/>
          </a:xfrm>
          <a:prstGeom prst="rect">
            <a:avLst/>
          </a:prstGeom>
        </p:spPr>
        <p:txBody>
          <a:bodyPr anchor="t" rtlCol="false" tIns="0" lIns="0" bIns="0" rIns="0">
            <a:spAutoFit/>
          </a:bodyPr>
          <a:lstStyle/>
          <a:p>
            <a:pPr algn="ctr" marL="0" indent="0" lvl="0">
              <a:lnSpc>
                <a:spcPts val="5458"/>
              </a:lnSpc>
            </a:pPr>
            <a:r>
              <a:rPr lang="en-US" sz="4264">
                <a:solidFill>
                  <a:srgbClr val="292F33"/>
                </a:solidFill>
                <a:latin typeface="Poppins Ultra-Bold"/>
              </a:rPr>
              <a:t>7 CLAVES PARA UNA INTELIGENCIA EMPRESARIAL EXITOSA</a:t>
            </a:r>
          </a:p>
        </p:txBody>
      </p:sp>
      <p:sp>
        <p:nvSpPr>
          <p:cNvPr name="Freeform 13" id="13"/>
          <p:cNvSpPr/>
          <p:nvPr/>
        </p:nvSpPr>
        <p:spPr>
          <a:xfrm flipH="false" flipV="false" rot="9996178">
            <a:off x="-1841666" y="6788802"/>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025337" y="1009650"/>
            <a:ext cx="16233963" cy="908624"/>
            <a:chOff x="0" y="0"/>
            <a:chExt cx="21645284" cy="1211498"/>
          </a:xfrm>
        </p:grpSpPr>
        <p:sp>
          <p:nvSpPr>
            <p:cNvPr name="AutoShape 15" id="15"/>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16" id="16"/>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8" id="18"/>
          <p:cNvSpPr/>
          <p:nvPr/>
        </p:nvSpPr>
        <p:spPr>
          <a:xfrm flipH="false" flipV="false" rot="0">
            <a:off x="10600703" y="6885062"/>
            <a:ext cx="2310233" cy="2281355"/>
          </a:xfrm>
          <a:custGeom>
            <a:avLst/>
            <a:gdLst/>
            <a:ahLst/>
            <a:cxnLst/>
            <a:rect r="r" b="b" t="t" l="l"/>
            <a:pathLst>
              <a:path h="2281355" w="2310233">
                <a:moveTo>
                  <a:pt x="0" y="0"/>
                </a:moveTo>
                <a:lnTo>
                  <a:pt x="2310233" y="0"/>
                </a:lnTo>
                <a:lnTo>
                  <a:pt x="2310233" y="2281355"/>
                </a:lnTo>
                <a:lnTo>
                  <a:pt x="0" y="22813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963844" y="3491669"/>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01</a:t>
            </a:r>
          </a:p>
        </p:txBody>
      </p:sp>
      <p:sp>
        <p:nvSpPr>
          <p:cNvPr name="TextBox 20" id="20"/>
          <p:cNvSpPr txBox="true"/>
          <p:nvPr/>
        </p:nvSpPr>
        <p:spPr>
          <a:xfrm rot="0">
            <a:off x="1676101" y="3763535"/>
            <a:ext cx="5433992" cy="708111"/>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Define claramente los objetivos que deseas lograr con la inteligencia empresarial. Establece metas específicas y medibles, como mejorar la eficiencia, aumentar las ventas o reducir costos.</a:t>
            </a:r>
          </a:p>
        </p:txBody>
      </p:sp>
      <p:sp>
        <p:nvSpPr>
          <p:cNvPr name="TextBox 21" id="21"/>
          <p:cNvSpPr txBox="true"/>
          <p:nvPr/>
        </p:nvSpPr>
        <p:spPr>
          <a:xfrm rot="0">
            <a:off x="1676101" y="3501194"/>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CLARIDAD EN LOS OBJETIVOS</a:t>
            </a:r>
          </a:p>
        </p:txBody>
      </p:sp>
      <p:sp>
        <p:nvSpPr>
          <p:cNvPr name="TextBox 22" id="22"/>
          <p:cNvSpPr txBox="true"/>
          <p:nvPr/>
        </p:nvSpPr>
        <p:spPr>
          <a:xfrm rot="0">
            <a:off x="963844" y="4623217"/>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02</a:t>
            </a:r>
          </a:p>
        </p:txBody>
      </p:sp>
      <p:sp>
        <p:nvSpPr>
          <p:cNvPr name="TextBox 23" id="23"/>
          <p:cNvSpPr txBox="true"/>
          <p:nvPr/>
        </p:nvSpPr>
        <p:spPr>
          <a:xfrm rot="0">
            <a:off x="1676101" y="4891799"/>
            <a:ext cx="5433992" cy="708111"/>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Asegúrate de recopilar datos de manera eficiente y precisa. Utiliza herramientas adecuadas para recopilar datos tanto internos como externos relevantes para tu negocio.</a:t>
            </a:r>
          </a:p>
        </p:txBody>
      </p:sp>
      <p:sp>
        <p:nvSpPr>
          <p:cNvPr name="TextBox 24" id="24"/>
          <p:cNvSpPr txBox="true"/>
          <p:nvPr/>
        </p:nvSpPr>
        <p:spPr>
          <a:xfrm rot="0">
            <a:off x="1676101" y="4632742"/>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RECOPILACIÓN DE DATOS EFECTIVA</a:t>
            </a:r>
          </a:p>
        </p:txBody>
      </p:sp>
      <p:sp>
        <p:nvSpPr>
          <p:cNvPr name="TextBox 25" id="25"/>
          <p:cNvSpPr txBox="true"/>
          <p:nvPr/>
        </p:nvSpPr>
        <p:spPr>
          <a:xfrm rot="0">
            <a:off x="963844" y="5752310"/>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03</a:t>
            </a:r>
          </a:p>
        </p:txBody>
      </p:sp>
      <p:sp>
        <p:nvSpPr>
          <p:cNvPr name="TextBox 26" id="26"/>
          <p:cNvSpPr txBox="true"/>
          <p:nvPr/>
        </p:nvSpPr>
        <p:spPr>
          <a:xfrm rot="0">
            <a:off x="1676101" y="6020891"/>
            <a:ext cx="5433992" cy="708111"/>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Los datos deben ser precisos, consistentes y confiables. Implementa políticas de calidad de datos y procesos de limpieza y validación para garantizar la calidad de la información.</a:t>
            </a:r>
          </a:p>
        </p:txBody>
      </p:sp>
      <p:sp>
        <p:nvSpPr>
          <p:cNvPr name="TextBox 27" id="27"/>
          <p:cNvSpPr txBox="true"/>
          <p:nvPr/>
        </p:nvSpPr>
        <p:spPr>
          <a:xfrm rot="0">
            <a:off x="1676101" y="5761835"/>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CALIDAD DE LOS DATOS</a:t>
            </a:r>
          </a:p>
        </p:txBody>
      </p:sp>
      <p:sp>
        <p:nvSpPr>
          <p:cNvPr name="TextBox 28" id="28"/>
          <p:cNvSpPr txBox="true"/>
          <p:nvPr/>
        </p:nvSpPr>
        <p:spPr>
          <a:xfrm rot="0">
            <a:off x="963844" y="6883857"/>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04</a:t>
            </a:r>
          </a:p>
        </p:txBody>
      </p:sp>
      <p:sp>
        <p:nvSpPr>
          <p:cNvPr name="TextBox 29" id="29"/>
          <p:cNvSpPr txBox="true"/>
          <p:nvPr/>
        </p:nvSpPr>
        <p:spPr>
          <a:xfrm rot="0">
            <a:off x="1676101" y="7152439"/>
            <a:ext cx="5433992" cy="708111"/>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Utiliza técnicas avanzadas de análisis de datos, como el aprendizaje automático y la minería de datos, para extraer información valiosa y patrones ocultos en los datos.</a:t>
            </a:r>
          </a:p>
        </p:txBody>
      </p:sp>
      <p:sp>
        <p:nvSpPr>
          <p:cNvPr name="TextBox 30" id="30"/>
          <p:cNvSpPr txBox="true"/>
          <p:nvPr/>
        </p:nvSpPr>
        <p:spPr>
          <a:xfrm rot="0">
            <a:off x="1676101" y="6893382"/>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ANÁLISIS AVANZADO</a:t>
            </a:r>
          </a:p>
        </p:txBody>
      </p:sp>
      <p:sp>
        <p:nvSpPr>
          <p:cNvPr name="TextBox 31" id="31"/>
          <p:cNvSpPr txBox="true"/>
          <p:nvPr/>
        </p:nvSpPr>
        <p:spPr>
          <a:xfrm rot="0">
            <a:off x="8049405" y="3447681"/>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05</a:t>
            </a:r>
          </a:p>
        </p:txBody>
      </p:sp>
      <p:sp>
        <p:nvSpPr>
          <p:cNvPr name="TextBox 32" id="32"/>
          <p:cNvSpPr txBox="true"/>
          <p:nvPr/>
        </p:nvSpPr>
        <p:spPr>
          <a:xfrm rot="0">
            <a:off x="8761663" y="3716262"/>
            <a:ext cx="5433992" cy="708111"/>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Crea visualizaciones de datos claras y comprensibles para que los equipos puedan interpretar la información de manera rápida y precisa. Utiliza herramientas de visualización de datos adecuadas.</a:t>
            </a:r>
          </a:p>
        </p:txBody>
      </p:sp>
      <p:sp>
        <p:nvSpPr>
          <p:cNvPr name="TextBox 33" id="33"/>
          <p:cNvSpPr txBox="true"/>
          <p:nvPr/>
        </p:nvSpPr>
        <p:spPr>
          <a:xfrm rot="0">
            <a:off x="8761663" y="3457206"/>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VISUALIZACIÓN EFECTIVA</a:t>
            </a:r>
          </a:p>
        </p:txBody>
      </p:sp>
      <p:sp>
        <p:nvSpPr>
          <p:cNvPr name="TextBox 34" id="34"/>
          <p:cNvSpPr txBox="true"/>
          <p:nvPr/>
        </p:nvSpPr>
        <p:spPr>
          <a:xfrm rot="0">
            <a:off x="8049405" y="4576773"/>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06</a:t>
            </a:r>
          </a:p>
        </p:txBody>
      </p:sp>
      <p:sp>
        <p:nvSpPr>
          <p:cNvPr name="TextBox 35" id="35"/>
          <p:cNvSpPr txBox="true"/>
          <p:nvPr/>
        </p:nvSpPr>
        <p:spPr>
          <a:xfrm rot="0">
            <a:off x="8761663" y="4845355"/>
            <a:ext cx="5433992" cy="708111"/>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Fomenta la colaboración entre los departamentos y equipos de tu organización. Facilita la comunicación efectiva de los hallazgos y recomendaciones derivados de la inteligencia empresarial.</a:t>
            </a:r>
          </a:p>
        </p:txBody>
      </p:sp>
      <p:sp>
        <p:nvSpPr>
          <p:cNvPr name="TextBox 36" id="36"/>
          <p:cNvSpPr txBox="true"/>
          <p:nvPr/>
        </p:nvSpPr>
        <p:spPr>
          <a:xfrm rot="0">
            <a:off x="8761663" y="4586298"/>
            <a:ext cx="5433992" cy="290916"/>
          </a:xfrm>
          <a:prstGeom prst="rect">
            <a:avLst/>
          </a:prstGeom>
        </p:spPr>
        <p:txBody>
          <a:bodyPr anchor="t" rtlCol="false" tIns="0" lIns="0" bIns="0" rIns="0">
            <a:spAutoFit/>
          </a:bodyPr>
          <a:lstStyle/>
          <a:p>
            <a:pPr algn="l" marL="0" indent="0" lvl="0">
              <a:lnSpc>
                <a:spcPts val="2340"/>
              </a:lnSpc>
              <a:spcBef>
                <a:spcPct val="0"/>
              </a:spcBef>
            </a:pPr>
            <a:r>
              <a:rPr lang="en-US" sz="1671">
                <a:solidFill>
                  <a:srgbClr val="7AB6E8"/>
                </a:solidFill>
                <a:latin typeface="Open Sans Bold"/>
              </a:rPr>
              <a:t>COLABORACIÓN Y COMU</a:t>
            </a:r>
            <a:r>
              <a:rPr lang="en-US" sz="1671">
                <a:solidFill>
                  <a:srgbClr val="FDFDFD"/>
                </a:solidFill>
                <a:latin typeface="Open Sans Bold"/>
              </a:rPr>
              <a:t>NICACIÓN</a:t>
            </a:r>
          </a:p>
        </p:txBody>
      </p:sp>
      <p:sp>
        <p:nvSpPr>
          <p:cNvPr name="TextBox 37" id="37"/>
          <p:cNvSpPr txBox="true"/>
          <p:nvPr/>
        </p:nvSpPr>
        <p:spPr>
          <a:xfrm rot="0">
            <a:off x="8049405" y="5708321"/>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07</a:t>
            </a:r>
          </a:p>
        </p:txBody>
      </p:sp>
      <p:sp>
        <p:nvSpPr>
          <p:cNvPr name="TextBox 38" id="38"/>
          <p:cNvSpPr txBox="true"/>
          <p:nvPr/>
        </p:nvSpPr>
        <p:spPr>
          <a:xfrm rot="0">
            <a:off x="8761663" y="5976903"/>
            <a:ext cx="5433992" cy="946236"/>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Mantén tus sistemas y procesos de inteligencia empresarial actualizados. La tecnología y las necesidades empresariales evolucionan, por lo que es importante adaptarse y mejorar continuamente.</a:t>
            </a:r>
          </a:p>
        </p:txBody>
      </p:sp>
      <p:sp>
        <p:nvSpPr>
          <p:cNvPr name="TextBox 39" id="39"/>
          <p:cNvSpPr txBox="true"/>
          <p:nvPr/>
        </p:nvSpPr>
        <p:spPr>
          <a:xfrm rot="0">
            <a:off x="8761663" y="5717846"/>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ACTUALIZACIÓ</a:t>
            </a:r>
            <a:r>
              <a:rPr lang="en-US" sz="1671">
                <a:solidFill>
                  <a:srgbClr val="FDFDFD"/>
                </a:solidFill>
                <a:latin typeface="Open Sans Bold"/>
              </a:rPr>
              <a:t>N CONSTANTE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5400000">
            <a:off x="-2975620" y="3524816"/>
            <a:ext cx="6893838" cy="3446919"/>
            <a:chOff x="0" y="0"/>
            <a:chExt cx="812800" cy="406400"/>
          </a:xfrm>
        </p:grpSpPr>
        <p:sp>
          <p:nvSpPr>
            <p:cNvPr name="Freeform 3" id="3"/>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7AB6E8"/>
            </a:solidFill>
          </p:spPr>
        </p:sp>
        <p:sp>
          <p:nvSpPr>
            <p:cNvPr name="TextBox 4" id="4"/>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5" id="5"/>
          <p:cNvGrpSpPr/>
          <p:nvPr/>
        </p:nvGrpSpPr>
        <p:grpSpPr>
          <a:xfrm rot="5400000">
            <a:off x="-62994" y="6394094"/>
            <a:ext cx="2183388" cy="1091694"/>
            <a:chOff x="0" y="0"/>
            <a:chExt cx="812800" cy="406400"/>
          </a:xfrm>
        </p:grpSpPr>
        <p:sp>
          <p:nvSpPr>
            <p:cNvPr name="Freeform 6" id="6"/>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F3E780"/>
            </a:solidFill>
          </p:spPr>
        </p:sp>
        <p:sp>
          <p:nvSpPr>
            <p:cNvPr name="TextBox 7" id="7"/>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8" id="8"/>
          <p:cNvGrpSpPr/>
          <p:nvPr/>
        </p:nvGrpSpPr>
        <p:grpSpPr>
          <a:xfrm rot="-5400000">
            <a:off x="14448883" y="4124787"/>
            <a:ext cx="6893838" cy="3446919"/>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F3E780"/>
            </a:solidFill>
          </p:spPr>
        </p:sp>
        <p:sp>
          <p:nvSpPr>
            <p:cNvPr name="TextBox 10" id="10"/>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11" id="11"/>
          <p:cNvGrpSpPr/>
          <p:nvPr/>
        </p:nvGrpSpPr>
        <p:grpSpPr>
          <a:xfrm rot="-5400000">
            <a:off x="16246707" y="3610734"/>
            <a:ext cx="2183388" cy="1091694"/>
            <a:chOff x="0" y="0"/>
            <a:chExt cx="812800" cy="406400"/>
          </a:xfrm>
        </p:grpSpPr>
        <p:sp>
          <p:nvSpPr>
            <p:cNvPr name="Freeform 12" id="12"/>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7AB6E8"/>
            </a:solidFill>
          </p:spPr>
        </p:sp>
        <p:sp>
          <p:nvSpPr>
            <p:cNvPr name="TextBox 13" id="13"/>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sp>
        <p:nvSpPr>
          <p:cNvPr name="TextBox 14" id="14"/>
          <p:cNvSpPr txBox="true"/>
          <p:nvPr/>
        </p:nvSpPr>
        <p:spPr>
          <a:xfrm rot="0">
            <a:off x="1698245" y="631265"/>
            <a:ext cx="14664862" cy="718670"/>
          </a:xfrm>
          <a:prstGeom prst="rect">
            <a:avLst/>
          </a:prstGeom>
        </p:spPr>
        <p:txBody>
          <a:bodyPr anchor="t" rtlCol="false" tIns="0" lIns="0" bIns="0" rIns="0">
            <a:spAutoFit/>
          </a:bodyPr>
          <a:lstStyle/>
          <a:p>
            <a:pPr algn="ctr" marL="0" indent="0" lvl="0">
              <a:lnSpc>
                <a:spcPts val="5458"/>
              </a:lnSpc>
            </a:pPr>
            <a:r>
              <a:rPr lang="en-US" sz="4264">
                <a:solidFill>
                  <a:srgbClr val="292F33"/>
                </a:solidFill>
                <a:latin typeface="Poppins Ultra-Bold"/>
              </a:rPr>
              <a:t>10 HERRAMIENTAS DE VISUALIZACIÓN</a:t>
            </a:r>
          </a:p>
        </p:txBody>
      </p:sp>
      <p:grpSp>
        <p:nvGrpSpPr>
          <p:cNvPr name="Group 15" id="15"/>
          <p:cNvGrpSpPr/>
          <p:nvPr/>
        </p:nvGrpSpPr>
        <p:grpSpPr>
          <a:xfrm rot="0">
            <a:off x="913694" y="707465"/>
            <a:ext cx="16233963" cy="622685"/>
            <a:chOff x="0" y="0"/>
            <a:chExt cx="21645284" cy="830247"/>
          </a:xfrm>
        </p:grpSpPr>
        <p:sp>
          <p:nvSpPr>
            <p:cNvPr name="Freeform 16" id="16"/>
            <p:cNvSpPr/>
            <p:nvPr/>
          </p:nvSpPr>
          <p:spPr>
            <a:xfrm flipH="false" flipV="false" rot="0">
              <a:off x="20815037" y="0"/>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0"/>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8" id="18"/>
          <p:cNvSpPr/>
          <p:nvPr/>
        </p:nvSpPr>
        <p:spPr>
          <a:xfrm flipH="false" flipV="false" rot="0">
            <a:off x="14319997" y="5848247"/>
            <a:ext cx="5878606" cy="3894577"/>
          </a:xfrm>
          <a:custGeom>
            <a:avLst/>
            <a:gdLst/>
            <a:ahLst/>
            <a:cxnLst/>
            <a:rect r="r" b="b" t="t" l="l"/>
            <a:pathLst>
              <a:path h="3894577" w="5878606">
                <a:moveTo>
                  <a:pt x="0" y="0"/>
                </a:moveTo>
                <a:lnTo>
                  <a:pt x="5878606" y="0"/>
                </a:lnTo>
                <a:lnTo>
                  <a:pt x="5878606" y="3894577"/>
                </a:lnTo>
                <a:lnTo>
                  <a:pt x="0" y="3894577"/>
                </a:lnTo>
                <a:lnTo>
                  <a:pt x="0" y="0"/>
                </a:lnTo>
                <a:close/>
              </a:path>
            </a:pathLst>
          </a:custGeom>
          <a:blipFill>
            <a:blip r:embed="rId6"/>
            <a:stretch>
              <a:fillRect l="0" t="0" r="0" b="0"/>
            </a:stretch>
          </a:blipFill>
        </p:spPr>
      </p:sp>
      <p:graphicFrame>
        <p:nvGraphicFramePr>
          <p:cNvPr name="Table 19" id="19"/>
          <p:cNvGraphicFramePr>
            <a:graphicFrameLocks noGrp="true"/>
          </p:cNvGraphicFramePr>
          <p:nvPr/>
        </p:nvGraphicFramePr>
        <p:xfrm>
          <a:off x="1574547" y="1330150"/>
          <a:ext cx="12745450" cy="9269806"/>
        </p:xfrm>
        <a:graphic>
          <a:graphicData uri="http://schemas.openxmlformats.org/drawingml/2006/table">
            <a:tbl>
              <a:tblPr/>
              <a:tblGrid>
                <a:gridCol w="1294797"/>
                <a:gridCol w="4794193"/>
                <a:gridCol w="5683228"/>
                <a:gridCol w="973231"/>
              </a:tblGrid>
              <a:tr h="579363">
                <a:tc>
                  <a:txBody>
                    <a:bodyPr anchor="t" rtlCol="false"/>
                    <a:lstStyle/>
                    <a:p>
                      <a:pPr algn="l">
                        <a:lnSpc>
                          <a:spcPts val="1415"/>
                        </a:lnSpc>
                        <a:defRPr/>
                      </a:pPr>
                      <a:r>
                        <a:rPr lang="en-US" sz="1011">
                          <a:solidFill>
                            <a:srgbClr val="000000"/>
                          </a:solidFill>
                          <a:latin typeface="Open Sans Bold"/>
                        </a:rPr>
                        <a:t>Herramienta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Bold"/>
                        </a:rPr>
                        <a:t>Ventajas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Bold"/>
                        </a:rPr>
                        <a:t>Desventajas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Bold"/>
                        </a:rPr>
                        <a:t>Gratuito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64411">
                <a:tc>
                  <a:txBody>
                    <a:bodyPr anchor="t" rtlCol="false"/>
                    <a:lstStyle/>
                    <a:p>
                      <a:pPr algn="l">
                        <a:lnSpc>
                          <a:spcPts val="1415"/>
                        </a:lnSpc>
                        <a:defRPr/>
                      </a:pPr>
                      <a:r>
                        <a:rPr lang="en-US" sz="1011">
                          <a:solidFill>
                            <a:srgbClr val="000000"/>
                          </a:solidFill>
                          <a:latin typeface="Open Sans Bold"/>
                        </a:rPr>
                        <a:t>Tableau</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Visualización de datos intuitiva y fácil de usar. * Amplia gama de funciones y capacidades. * Integración con una amplia gama de fuentes de datos. * Soporte de la comunidad en línea.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Puede ser costoso para las empresas con grandes volúmenes de datos. * Requiere habilidades especializadas para usar de manera efectiva.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16202">
                <a:tc>
                  <a:txBody>
                    <a:bodyPr anchor="t" rtlCol="false"/>
                    <a:lstStyle/>
                    <a:p>
                      <a:pPr algn="l">
                        <a:lnSpc>
                          <a:spcPts val="1415"/>
                        </a:lnSpc>
                        <a:defRPr/>
                      </a:pPr>
                      <a:r>
                        <a:rPr lang="en-US" sz="1011">
                          <a:solidFill>
                            <a:srgbClr val="000000"/>
                          </a:solidFill>
                          <a:latin typeface="Open Sans Bold"/>
                        </a:rPr>
                        <a:t>Power BI</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Fácil de usar y configurar. * Amplia gama de funciones y capacidades. * Integración con una amplia gama de fuentes de datos. * Soporte de la comunidad en línea.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Puede ser costoso para las empresas con grandes volúmenes de datos. * Requiere habilidades especializadas para usar de manera efectiva.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16202">
                <a:tc>
                  <a:txBody>
                    <a:bodyPr anchor="t" rtlCol="false"/>
                    <a:lstStyle/>
                    <a:p>
                      <a:pPr algn="l">
                        <a:lnSpc>
                          <a:spcPts val="1415"/>
                        </a:lnSpc>
                        <a:defRPr/>
                      </a:pPr>
                      <a:r>
                        <a:rPr lang="en-US" sz="1011">
                          <a:solidFill>
                            <a:srgbClr val="000000"/>
                          </a:solidFill>
                          <a:latin typeface="Open Sans Bold"/>
                        </a:rPr>
                        <a:t>QlikView</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Visualización de datos intuitiva y fácil de usar. * Amplia gama de funciones y capacidades. * Integración con una amplia gama de fuentes de datos.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Puede ser costoso para las empresas con grandes volúmenes de datos. * Requiere habilidades especializadas para usar de manera efectiva.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64411">
                <a:tc>
                  <a:txBody>
                    <a:bodyPr anchor="t" rtlCol="false"/>
                    <a:lstStyle/>
                    <a:p>
                      <a:pPr algn="l">
                        <a:lnSpc>
                          <a:spcPts val="1415"/>
                        </a:lnSpc>
                        <a:defRPr/>
                      </a:pPr>
                      <a:r>
                        <a:rPr lang="en-US" sz="1011">
                          <a:solidFill>
                            <a:srgbClr val="000000"/>
                          </a:solidFill>
                          <a:latin typeface="Open Sans Bold"/>
                        </a:rPr>
                        <a:t>Sisense</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Visualización de datos intuitiva y fácil de usar. * Amplia gama de funciones y capacidades. * Integración con una amplia gama de fuentes de datos. * Soporte de la comunidad en línea.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Puede ser costoso para las empresas con grandes volúmenes de datos. * Requiere habilidades especializadas para usar de manera efectiva.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64411">
                <a:tc>
                  <a:txBody>
                    <a:bodyPr anchor="t" rtlCol="false"/>
                    <a:lstStyle/>
                    <a:p>
                      <a:pPr algn="l">
                        <a:lnSpc>
                          <a:spcPts val="1415"/>
                        </a:lnSpc>
                        <a:defRPr/>
                      </a:pPr>
                      <a:r>
                        <a:rPr lang="en-US" sz="1011">
                          <a:solidFill>
                            <a:srgbClr val="000000"/>
                          </a:solidFill>
                          <a:latin typeface="Open Sans Bold"/>
                        </a:rPr>
                        <a:t>Looker</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Visualización de datos intuitiva y fácil de usar. * Amplia gama de funciones y capacidades. * Integración con una amplia gama de fuentes de datos. * Soporte de la comunidad en línea.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Puede ser costoso para las empresas con grandes volúmenes de datos. * Requiere habilidades especializadas para usar de manera efectiva.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16202">
                <a:tc>
                  <a:txBody>
                    <a:bodyPr anchor="t" rtlCol="false"/>
                    <a:lstStyle/>
                    <a:p>
                      <a:pPr algn="l">
                        <a:lnSpc>
                          <a:spcPts val="1415"/>
                        </a:lnSpc>
                        <a:defRPr/>
                      </a:pPr>
                      <a:r>
                        <a:rPr lang="en-US" sz="1011">
                          <a:solidFill>
                            <a:srgbClr val="000000"/>
                          </a:solidFill>
                          <a:latin typeface="Open Sans Bold"/>
                        </a:rPr>
                        <a:t>Domo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Visualización de datos intuitiva y fácil de usar. * Amplia gama de funciones y capacidades. * Integración con una amplia gama de fuentes de datos.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Puede ser costoso para las empresas con grandes volúmenes de datos. * Requiere habilidades especializadas para usar de manera efectiva.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16202">
                <a:tc>
                  <a:txBody>
                    <a:bodyPr anchor="t" rtlCol="false"/>
                    <a:lstStyle/>
                    <a:p>
                      <a:pPr algn="l">
                        <a:lnSpc>
                          <a:spcPts val="1415"/>
                        </a:lnSpc>
                        <a:defRPr/>
                      </a:pPr>
                      <a:r>
                        <a:rPr lang="en-US" sz="1011">
                          <a:solidFill>
                            <a:srgbClr val="000000"/>
                          </a:solidFill>
                          <a:latin typeface="Open Sans Bold"/>
                        </a:rPr>
                        <a:t>Zoho Analytics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Precio asequible. * Fácil de usar y configurar. * Amplia gama de funciones y capacidades. * Integración con una amplia gama de fuentes de datos.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Puede ser limitado en términos de personalización y escalabilidad. * Requiere habilidades especializadas para usar de manera efectiva.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Sí</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16202">
                <a:tc>
                  <a:txBody>
                    <a:bodyPr anchor="t" rtlCol="false"/>
                    <a:lstStyle/>
                    <a:p>
                      <a:pPr algn="l">
                        <a:lnSpc>
                          <a:spcPts val="1415"/>
                        </a:lnSpc>
                        <a:defRPr/>
                      </a:pPr>
                      <a:r>
                        <a:rPr lang="en-US" sz="1011">
                          <a:solidFill>
                            <a:srgbClr val="000000"/>
                          </a:solidFill>
                          <a:latin typeface="Open Sans Bold"/>
                        </a:rPr>
                        <a:t>Google Data Studio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Precio asequible. * Fácil de usar y configurar. * Amplia gama de funciones y capacidades. * Integración con una amplia gama de fuentes de datos.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Puede ser limitado en términos de personalización y escalabilidad. * Requiere habilidades especializadas para usar de manera efectiva.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Sí</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16202">
                <a:tc>
                  <a:txBody>
                    <a:bodyPr anchor="t" rtlCol="false"/>
                    <a:lstStyle/>
                    <a:p>
                      <a:pPr algn="l">
                        <a:lnSpc>
                          <a:spcPts val="1415"/>
                        </a:lnSpc>
                        <a:defRPr/>
                      </a:pPr>
                      <a:r>
                        <a:rPr lang="en-US" sz="1011">
                          <a:solidFill>
                            <a:srgbClr val="000000"/>
                          </a:solidFill>
                          <a:latin typeface="Open Sans Bold"/>
                        </a:rPr>
                        <a:t>Microsoft Excel</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Muy asequible. * Fácil de usar y configurar. * Amplia gama de funciones y capacidades.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 Puede ser limitado en términos de personalización y escalabilidad. * Requiere habilidades especializadas para usar de manera efectiva.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415"/>
                        </a:lnSpc>
                        <a:defRPr/>
                      </a:pPr>
                      <a:r>
                        <a:rPr lang="en-US" sz="1011">
                          <a:solidFill>
                            <a:srgbClr val="000000"/>
                          </a:solidFill>
                          <a:latin typeface="Open Sans"/>
                        </a:rPr>
                        <a:t>Sí</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6061085">
            <a:off x="-1581555" y="-4980286"/>
            <a:ext cx="7346250" cy="9079635"/>
          </a:xfrm>
          <a:custGeom>
            <a:avLst/>
            <a:gdLst/>
            <a:ahLst/>
            <a:cxnLst/>
            <a:rect r="r" b="b" t="t" l="l"/>
            <a:pathLst>
              <a:path h="9079635" w="7346250">
                <a:moveTo>
                  <a:pt x="0" y="0"/>
                </a:moveTo>
                <a:lnTo>
                  <a:pt x="7346250" y="0"/>
                </a:lnTo>
                <a:lnTo>
                  <a:pt x="7346250" y="9079635"/>
                </a:lnTo>
                <a:lnTo>
                  <a:pt x="0" y="9079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545043">
            <a:off x="-10680600" y="2563137"/>
            <a:ext cx="10658227" cy="8700989"/>
          </a:xfrm>
          <a:custGeom>
            <a:avLst/>
            <a:gdLst/>
            <a:ahLst/>
            <a:cxnLst/>
            <a:rect r="r" b="b" t="t" l="l"/>
            <a:pathLst>
              <a:path h="8700989" w="10658227">
                <a:moveTo>
                  <a:pt x="0" y="0"/>
                </a:moveTo>
                <a:lnTo>
                  <a:pt x="10658227" y="0"/>
                </a:lnTo>
                <a:lnTo>
                  <a:pt x="10658227" y="8700989"/>
                </a:lnTo>
                <a:lnTo>
                  <a:pt x="0" y="87009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20403" y="6141820"/>
            <a:ext cx="7203620" cy="4780584"/>
          </a:xfrm>
          <a:custGeom>
            <a:avLst/>
            <a:gdLst/>
            <a:ahLst/>
            <a:cxnLst/>
            <a:rect r="r" b="b" t="t" l="l"/>
            <a:pathLst>
              <a:path h="4780584" w="7203620">
                <a:moveTo>
                  <a:pt x="0" y="0"/>
                </a:moveTo>
                <a:lnTo>
                  <a:pt x="7203620" y="0"/>
                </a:lnTo>
                <a:lnTo>
                  <a:pt x="7203620" y="4780584"/>
                </a:lnTo>
                <a:lnTo>
                  <a:pt x="0" y="4780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9" id="9"/>
          <p:cNvSpPr/>
          <p:nvPr/>
        </p:nvSpPr>
        <p:spPr>
          <a:xfrm flipH="false" flipV="false" rot="0">
            <a:off x="15574537" y="-3092798"/>
            <a:ext cx="4365375" cy="5395407"/>
          </a:xfrm>
          <a:custGeom>
            <a:avLst/>
            <a:gdLst/>
            <a:ahLst/>
            <a:cxnLst/>
            <a:rect r="r" b="b" t="t" l="l"/>
            <a:pathLst>
              <a:path h="5395407" w="4365375">
                <a:moveTo>
                  <a:pt x="0" y="0"/>
                </a:moveTo>
                <a:lnTo>
                  <a:pt x="4365375" y="0"/>
                </a:lnTo>
                <a:lnTo>
                  <a:pt x="4365375" y="5395408"/>
                </a:lnTo>
                <a:lnTo>
                  <a:pt x="0" y="53954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058955" y="7778224"/>
            <a:ext cx="3443672" cy="2811289"/>
          </a:xfrm>
          <a:custGeom>
            <a:avLst/>
            <a:gdLst/>
            <a:ahLst/>
            <a:cxnLst/>
            <a:rect r="r" b="b" t="t" l="l"/>
            <a:pathLst>
              <a:path h="2811289" w="3443672">
                <a:moveTo>
                  <a:pt x="0" y="0"/>
                </a:moveTo>
                <a:lnTo>
                  <a:pt x="3443672" y="0"/>
                </a:lnTo>
                <a:lnTo>
                  <a:pt x="3443672" y="2811288"/>
                </a:lnTo>
                <a:lnTo>
                  <a:pt x="0" y="28112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2646585" y="1381298"/>
            <a:ext cx="14664862" cy="718670"/>
          </a:xfrm>
          <a:prstGeom prst="rect">
            <a:avLst/>
          </a:prstGeom>
        </p:spPr>
        <p:txBody>
          <a:bodyPr anchor="t" rtlCol="false" tIns="0" lIns="0" bIns="0" rIns="0">
            <a:spAutoFit/>
          </a:bodyPr>
          <a:lstStyle/>
          <a:p>
            <a:pPr algn="ctr" marL="0" indent="0" lvl="0">
              <a:lnSpc>
                <a:spcPts val="5458"/>
              </a:lnSpc>
            </a:pPr>
            <a:r>
              <a:rPr lang="en-US" sz="4264">
                <a:solidFill>
                  <a:srgbClr val="292F33"/>
                </a:solidFill>
                <a:latin typeface="Poppins Ultra-Bold"/>
              </a:rPr>
              <a:t>9 FORMAS DE FALLAR EN INTELIGENCIA DE NEGOCIOS</a:t>
            </a:r>
          </a:p>
        </p:txBody>
      </p:sp>
      <p:sp>
        <p:nvSpPr>
          <p:cNvPr name="TextBox 12" id="12"/>
          <p:cNvSpPr txBox="true"/>
          <p:nvPr/>
        </p:nvSpPr>
        <p:spPr>
          <a:xfrm rot="0">
            <a:off x="1292817" y="2254985"/>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01</a:t>
            </a:r>
          </a:p>
        </p:txBody>
      </p:sp>
      <p:sp>
        <p:nvSpPr>
          <p:cNvPr name="TextBox 13" id="13"/>
          <p:cNvSpPr txBox="true"/>
          <p:nvPr/>
        </p:nvSpPr>
        <p:spPr>
          <a:xfrm rot="0">
            <a:off x="2005074" y="2526851"/>
            <a:ext cx="6381464" cy="1184361"/>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Antes de implementar Business Intelligence (BI), es esencial identificar claramente los problemas comerciales que se desean resolver. Esto implica delimitar el caso de negocio, comprender por qué y dónde se necesita el análisis de datos y definir los KPIs. La elección de herramientas debe basarse en las necesidades específicas identificadas.</a:t>
            </a:r>
          </a:p>
        </p:txBody>
      </p:sp>
      <p:sp>
        <p:nvSpPr>
          <p:cNvPr name="TextBox 14" id="14"/>
          <p:cNvSpPr txBox="true"/>
          <p:nvPr/>
        </p:nvSpPr>
        <p:spPr>
          <a:xfrm rot="0">
            <a:off x="2005074" y="2264510"/>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NO DEFINIR LOS PROBLEMAS DE NEGOCIO</a:t>
            </a:r>
          </a:p>
        </p:txBody>
      </p:sp>
      <p:sp>
        <p:nvSpPr>
          <p:cNvPr name="TextBox 15" id="15"/>
          <p:cNvSpPr txBox="true"/>
          <p:nvPr/>
        </p:nvSpPr>
        <p:spPr>
          <a:xfrm rot="0">
            <a:off x="1292817" y="3720736"/>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02</a:t>
            </a:r>
          </a:p>
        </p:txBody>
      </p:sp>
      <p:sp>
        <p:nvSpPr>
          <p:cNvPr name="TextBox 16" id="16"/>
          <p:cNvSpPr txBox="true"/>
          <p:nvPr/>
        </p:nvSpPr>
        <p:spPr>
          <a:xfrm rot="0">
            <a:off x="2005074" y="3992602"/>
            <a:ext cx="6381464" cy="946236"/>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Los KPIs son fundamentales para medir el progreso de un proyecto de BI. Es crucial diseñar indicadores adecuados que estén alineados con los objetivos estratégicos predefinidos. Estos indicadores deben ser comunicados y analizados para garantizar un seguimiento efectivo del rendimiento.</a:t>
            </a:r>
          </a:p>
        </p:txBody>
      </p:sp>
      <p:sp>
        <p:nvSpPr>
          <p:cNvPr name="TextBox 17" id="17"/>
          <p:cNvSpPr txBox="true"/>
          <p:nvPr/>
        </p:nvSpPr>
        <p:spPr>
          <a:xfrm rot="0">
            <a:off x="2005074" y="3730261"/>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DEFINICIÓN Y SEGUIMIENTO DE KPIS INCORRECTOS</a:t>
            </a:r>
          </a:p>
        </p:txBody>
      </p:sp>
      <p:sp>
        <p:nvSpPr>
          <p:cNvPr name="TextBox 18" id="18"/>
          <p:cNvSpPr txBox="true"/>
          <p:nvPr/>
        </p:nvSpPr>
        <p:spPr>
          <a:xfrm rot="0">
            <a:off x="1292817" y="5186488"/>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03</a:t>
            </a:r>
          </a:p>
        </p:txBody>
      </p:sp>
      <p:sp>
        <p:nvSpPr>
          <p:cNvPr name="TextBox 19" id="19"/>
          <p:cNvSpPr txBox="true"/>
          <p:nvPr/>
        </p:nvSpPr>
        <p:spPr>
          <a:xfrm rot="0">
            <a:off x="2005074" y="5458354"/>
            <a:ext cx="6381464" cy="946236"/>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Las bases de datos desordenadas y desactualizadas dificultan la implementación de BI. La elección de una plataforma de BI que ofrezca capacidades de gestión de datos es esencial para abordar este problema y asegurar que los datos sean confiables y útiles.</a:t>
            </a:r>
          </a:p>
        </p:txBody>
      </p:sp>
      <p:sp>
        <p:nvSpPr>
          <p:cNvPr name="TextBox 20" id="20"/>
          <p:cNvSpPr txBox="true"/>
          <p:nvPr/>
        </p:nvSpPr>
        <p:spPr>
          <a:xfrm rot="0">
            <a:off x="2005074" y="5196013"/>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INCAPACIDAD DE GESTIONAR BASES DE DATOS</a:t>
            </a:r>
          </a:p>
        </p:txBody>
      </p:sp>
      <p:sp>
        <p:nvSpPr>
          <p:cNvPr name="TextBox 21" id="21"/>
          <p:cNvSpPr txBox="true"/>
          <p:nvPr/>
        </p:nvSpPr>
        <p:spPr>
          <a:xfrm rot="0">
            <a:off x="1292817" y="6899890"/>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04</a:t>
            </a:r>
          </a:p>
        </p:txBody>
      </p:sp>
      <p:sp>
        <p:nvSpPr>
          <p:cNvPr name="TextBox 22" id="22"/>
          <p:cNvSpPr txBox="true"/>
          <p:nvPr/>
        </p:nvSpPr>
        <p:spPr>
          <a:xfrm rot="0">
            <a:off x="2005074" y="7171756"/>
            <a:ext cx="6381464" cy="946236"/>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 La visualización de datos es esencial para comprender y analizar la información de manera efectiva. Convierte datos en conocimientos visuales que facilitan la toma de decisiones ágiles, la identificación de ineficiencias y oportunidades, y la comprensión de tendencias y patrones.</a:t>
            </a:r>
          </a:p>
        </p:txBody>
      </p:sp>
      <p:sp>
        <p:nvSpPr>
          <p:cNvPr name="TextBox 23" id="23"/>
          <p:cNvSpPr txBox="true"/>
          <p:nvPr/>
        </p:nvSpPr>
        <p:spPr>
          <a:xfrm rot="0">
            <a:off x="2005074" y="6909415"/>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NO UTILIZAR LA VISUALIZACIÓN DE DATOS</a:t>
            </a:r>
          </a:p>
        </p:txBody>
      </p:sp>
      <p:sp>
        <p:nvSpPr>
          <p:cNvPr name="TextBox 24" id="24"/>
          <p:cNvSpPr txBox="true"/>
          <p:nvPr/>
        </p:nvSpPr>
        <p:spPr>
          <a:xfrm rot="0">
            <a:off x="9308092" y="2254985"/>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06</a:t>
            </a:r>
          </a:p>
        </p:txBody>
      </p:sp>
      <p:sp>
        <p:nvSpPr>
          <p:cNvPr name="TextBox 25" id="25"/>
          <p:cNvSpPr txBox="true"/>
          <p:nvPr/>
        </p:nvSpPr>
        <p:spPr>
          <a:xfrm rot="0">
            <a:off x="10020350" y="2526851"/>
            <a:ext cx="6381464" cy="708111"/>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La elección de una herramienta de BI debe ser ágil y adaptable a medida que la empresa crece y cambia. La flexibilidad y usabilidad son prioritarias, ya que permiten una respuesta rápida a las demandas cambiantes del negocio.</a:t>
            </a:r>
          </a:p>
        </p:txBody>
      </p:sp>
      <p:sp>
        <p:nvSpPr>
          <p:cNvPr name="TextBox 26" id="26"/>
          <p:cNvSpPr txBox="true"/>
          <p:nvPr/>
        </p:nvSpPr>
        <p:spPr>
          <a:xfrm rot="0">
            <a:off x="10020350" y="2264510"/>
            <a:ext cx="6381464"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NO ELEGIR UNA HERRAMIENTA ESCALABLE Y ADAPTABLE</a:t>
            </a:r>
          </a:p>
        </p:txBody>
      </p:sp>
      <p:sp>
        <p:nvSpPr>
          <p:cNvPr name="TextBox 27" id="27"/>
          <p:cNvSpPr txBox="true"/>
          <p:nvPr/>
        </p:nvSpPr>
        <p:spPr>
          <a:xfrm rot="0">
            <a:off x="9308092" y="3263536"/>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07</a:t>
            </a:r>
          </a:p>
        </p:txBody>
      </p:sp>
      <p:sp>
        <p:nvSpPr>
          <p:cNvPr name="TextBox 28" id="28"/>
          <p:cNvSpPr txBox="true"/>
          <p:nvPr/>
        </p:nvSpPr>
        <p:spPr>
          <a:xfrm rot="0">
            <a:off x="10020350" y="3611602"/>
            <a:ext cx="6381464" cy="946236"/>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La implementación de BI no debe apresurarse. Se requiere paciencia para adaptarse a las herramientas y metodologías, asegurando que se utilicen de manera efectiva. Un despliegue exitoso no siempre es el más rápido; la adaptación y el aprendizaje son cruciales para el éxito a largo plazo.</a:t>
            </a:r>
          </a:p>
        </p:txBody>
      </p:sp>
      <p:sp>
        <p:nvSpPr>
          <p:cNvPr name="TextBox 29" id="29"/>
          <p:cNvSpPr txBox="true"/>
          <p:nvPr/>
        </p:nvSpPr>
        <p:spPr>
          <a:xfrm rot="0">
            <a:off x="10061683" y="3273061"/>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ACELERAR LA IMPLEMENTACIÓN</a:t>
            </a:r>
          </a:p>
        </p:txBody>
      </p:sp>
      <p:sp>
        <p:nvSpPr>
          <p:cNvPr name="TextBox 30" id="30"/>
          <p:cNvSpPr txBox="true"/>
          <p:nvPr/>
        </p:nvSpPr>
        <p:spPr>
          <a:xfrm rot="0">
            <a:off x="9308092" y="4597903"/>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08</a:t>
            </a:r>
          </a:p>
        </p:txBody>
      </p:sp>
      <p:sp>
        <p:nvSpPr>
          <p:cNvPr name="TextBox 31" id="31"/>
          <p:cNvSpPr txBox="true"/>
          <p:nvPr/>
        </p:nvSpPr>
        <p:spPr>
          <a:xfrm rot="0">
            <a:off x="10020350" y="4869769"/>
            <a:ext cx="6381464" cy="1184361"/>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El aislamiento de los equipos y departamentos dentro de una organización puede ser un obstáculo importante en la implementación de la inteligencia de negocios. Si no se fomenta la colaboración y el intercambio de datos entre áreas, la información valiosa puede quedar atrapada en silos, limitando la visión global de la empresa y la capacidad de tomar decisiones informadas.</a:t>
            </a:r>
          </a:p>
        </p:txBody>
      </p:sp>
      <p:sp>
        <p:nvSpPr>
          <p:cNvPr name="TextBox 32" id="32"/>
          <p:cNvSpPr txBox="true"/>
          <p:nvPr/>
        </p:nvSpPr>
        <p:spPr>
          <a:xfrm rot="0">
            <a:off x="10020350" y="4607428"/>
            <a:ext cx="543399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FALTA DE COLABORACIÓN INTERDEPARTAMENTAL</a:t>
            </a:r>
          </a:p>
        </p:txBody>
      </p:sp>
      <p:sp>
        <p:nvSpPr>
          <p:cNvPr name="TextBox 33" id="33"/>
          <p:cNvSpPr txBox="true"/>
          <p:nvPr/>
        </p:nvSpPr>
        <p:spPr>
          <a:xfrm rot="0">
            <a:off x="9306712" y="6042644"/>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09</a:t>
            </a:r>
          </a:p>
        </p:txBody>
      </p:sp>
      <p:sp>
        <p:nvSpPr>
          <p:cNvPr name="TextBox 34" id="34"/>
          <p:cNvSpPr txBox="true"/>
          <p:nvPr/>
        </p:nvSpPr>
        <p:spPr>
          <a:xfrm rot="0">
            <a:off x="10018969" y="6314510"/>
            <a:ext cx="6381464" cy="1422486"/>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La inteligencia de negocios no es un proyecto estático; requiere un proceso de mejora continua. Fallar en la implementación de un sistema de retroalimentación constante, donde se analicen los resultados, se ajusten las estrategias y se actualicen los KPIs, puede llevar a la obsolescencia de las soluciones de BI y a la falta de relevancia en la toma de decisiones a medida que evolucionan las necesidades del negocio.</a:t>
            </a:r>
          </a:p>
        </p:txBody>
      </p:sp>
      <p:sp>
        <p:nvSpPr>
          <p:cNvPr name="TextBox 35" id="35"/>
          <p:cNvSpPr txBox="true"/>
          <p:nvPr/>
        </p:nvSpPr>
        <p:spPr>
          <a:xfrm rot="0">
            <a:off x="10018969" y="6052169"/>
            <a:ext cx="7096482" cy="290916"/>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NO ESTABLECER UN PROCESO DE RETROALIMENTACIÓN CONTINUA</a:t>
            </a:r>
          </a:p>
        </p:txBody>
      </p:sp>
      <p:sp>
        <p:nvSpPr>
          <p:cNvPr name="TextBox 36" id="36"/>
          <p:cNvSpPr txBox="true"/>
          <p:nvPr/>
        </p:nvSpPr>
        <p:spPr>
          <a:xfrm rot="0">
            <a:off x="1292817" y="8334778"/>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rPr>
              <a:t>05</a:t>
            </a:r>
          </a:p>
        </p:txBody>
      </p:sp>
      <p:sp>
        <p:nvSpPr>
          <p:cNvPr name="TextBox 37" id="37"/>
          <p:cNvSpPr txBox="true"/>
          <p:nvPr/>
        </p:nvSpPr>
        <p:spPr>
          <a:xfrm rot="0">
            <a:off x="2005074" y="8756353"/>
            <a:ext cx="6381464" cy="946236"/>
          </a:xfrm>
          <a:prstGeom prst="rect">
            <a:avLst/>
          </a:prstGeom>
        </p:spPr>
        <p:txBody>
          <a:bodyPr anchor="t" rtlCol="false" tIns="0" lIns="0" bIns="0" rIns="0">
            <a:spAutoFit/>
          </a:bodyPr>
          <a:lstStyle/>
          <a:p>
            <a:pPr>
              <a:lnSpc>
                <a:spcPts val="1920"/>
              </a:lnSpc>
              <a:spcBef>
                <a:spcPct val="0"/>
              </a:spcBef>
            </a:pPr>
            <a:r>
              <a:rPr lang="en-US" sz="1371">
                <a:solidFill>
                  <a:srgbClr val="000000"/>
                </a:solidFill>
                <a:latin typeface="Open Sans Light"/>
              </a:rPr>
              <a:t>Una cultura empresarial basada en datos es fundamental para el éxito de BI. Todos los empleados deben adoptar esta cultura, lo que implica acceso a datos, comprensión de su importancia y capacitación en herramientas y tecnologías relacionadas.</a:t>
            </a:r>
          </a:p>
        </p:txBody>
      </p:sp>
      <p:sp>
        <p:nvSpPr>
          <p:cNvPr name="TextBox 38" id="38"/>
          <p:cNvSpPr txBox="true"/>
          <p:nvPr/>
        </p:nvSpPr>
        <p:spPr>
          <a:xfrm rot="0">
            <a:off x="2005074" y="8279917"/>
            <a:ext cx="6381464" cy="586191"/>
          </a:xfrm>
          <a:prstGeom prst="rect">
            <a:avLst/>
          </a:prstGeom>
        </p:spPr>
        <p:txBody>
          <a:bodyPr anchor="t" rtlCol="false" tIns="0" lIns="0" bIns="0" rIns="0">
            <a:spAutoFit/>
          </a:bodyPr>
          <a:lstStyle/>
          <a:p>
            <a:pPr>
              <a:lnSpc>
                <a:spcPts val="2340"/>
              </a:lnSpc>
              <a:spcBef>
                <a:spcPct val="0"/>
              </a:spcBef>
            </a:pPr>
            <a:r>
              <a:rPr lang="en-US" sz="1671">
                <a:solidFill>
                  <a:srgbClr val="7AB6E8"/>
                </a:solidFill>
                <a:latin typeface="Open Sans Bold"/>
              </a:rPr>
              <a:t>INCAPACIDAD PARA INCULCAR UNA CULTURA BASADA EN DATOS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447110" y="-286950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4114">
            <a:off x="-1106108" y="6659672"/>
            <a:ext cx="6775006" cy="8373603"/>
          </a:xfrm>
          <a:custGeom>
            <a:avLst/>
            <a:gdLst/>
            <a:ahLst/>
            <a:cxnLst/>
            <a:rect r="r" b="b" t="t" l="l"/>
            <a:pathLst>
              <a:path h="8373603" w="6775006">
                <a:moveTo>
                  <a:pt x="0" y="0"/>
                </a:moveTo>
                <a:lnTo>
                  <a:pt x="6775006" y="0"/>
                </a:lnTo>
                <a:lnTo>
                  <a:pt x="6775006" y="8373603"/>
                </a:lnTo>
                <a:lnTo>
                  <a:pt x="0" y="83736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111661" y="4804655"/>
            <a:ext cx="339469" cy="33946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B6E8"/>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765"/>
                </a:lnSpc>
              </a:pPr>
            </a:p>
          </p:txBody>
        </p:sp>
      </p:grpSp>
      <p:grpSp>
        <p:nvGrpSpPr>
          <p:cNvPr name="Group 7" id="7"/>
          <p:cNvGrpSpPr/>
          <p:nvPr/>
        </p:nvGrpSpPr>
        <p:grpSpPr>
          <a:xfrm rot="0">
            <a:off x="2111661" y="6270674"/>
            <a:ext cx="339469" cy="33946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B6E8"/>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765"/>
                </a:lnSpc>
              </a:pPr>
            </a:p>
          </p:txBody>
        </p:sp>
      </p:grpSp>
      <p:sp>
        <p:nvSpPr>
          <p:cNvPr name="Freeform 10" id="10"/>
          <p:cNvSpPr/>
          <p:nvPr/>
        </p:nvSpPr>
        <p:spPr>
          <a:xfrm flipH="false" flipV="false" rot="9440771">
            <a:off x="16181162" y="-174253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025337" y="1009650"/>
            <a:ext cx="16233963" cy="908624"/>
            <a:chOff x="0" y="0"/>
            <a:chExt cx="21645284" cy="1211498"/>
          </a:xfrm>
        </p:grpSpPr>
        <p:sp>
          <p:nvSpPr>
            <p:cNvPr name="AutoShape 12" id="12"/>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13" id="13"/>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aphicFrame>
        <p:nvGraphicFramePr>
          <p:cNvPr name="Table 15" id="15"/>
          <p:cNvGraphicFramePr>
            <a:graphicFrameLocks noGrp="true"/>
          </p:cNvGraphicFramePr>
          <p:nvPr/>
        </p:nvGraphicFramePr>
        <p:xfrm>
          <a:off x="543506" y="2217156"/>
          <a:ext cx="11840774" cy="7855660"/>
        </p:xfrm>
        <a:graphic>
          <a:graphicData uri="http://schemas.openxmlformats.org/drawingml/2006/table">
            <a:tbl>
              <a:tblPr/>
              <a:tblGrid>
                <a:gridCol w="1897917"/>
                <a:gridCol w="5995933"/>
                <a:gridCol w="3946925"/>
              </a:tblGrid>
              <a:tr h="736103">
                <a:tc>
                  <a:txBody>
                    <a:bodyPr anchor="t" rtlCol="false"/>
                    <a:lstStyle/>
                    <a:p>
                      <a:pPr algn="l">
                        <a:lnSpc>
                          <a:spcPts val="1819"/>
                        </a:lnSpc>
                        <a:defRPr/>
                      </a:pPr>
                      <a:r>
                        <a:rPr lang="en-US" sz="1299">
                          <a:solidFill>
                            <a:srgbClr val="000000"/>
                          </a:solidFill>
                          <a:latin typeface="Poppins Bold"/>
                        </a:rPr>
                        <a:t>Beneficio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Bold"/>
                        </a:rPr>
                        <a:t>Ventaja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Bold"/>
                        </a:rPr>
                        <a:t>Desventaja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80802">
                <a:tc>
                  <a:txBody>
                    <a:bodyPr anchor="t" rtlCol="false"/>
                    <a:lstStyle/>
                    <a:p>
                      <a:pPr algn="l">
                        <a:lnSpc>
                          <a:spcPts val="1819"/>
                        </a:lnSpc>
                        <a:defRPr/>
                      </a:pPr>
                      <a:r>
                        <a:rPr lang="en-US" sz="1299">
                          <a:solidFill>
                            <a:srgbClr val="000000"/>
                          </a:solidFill>
                          <a:latin typeface="Poppins Bold"/>
                        </a:rPr>
                        <a:t>Accesibilidad y flexibilidad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a:rPr>
                        <a:t>Las aplicaciones SaaS se pueden acceder desde cualquier lugar con una conexión a Internet, lo que las hace ideales para empresas con empleados remotos o móviles. Además, las aplicaciones SaaS se pueden personalizar para adaptarse a las necesidades específicas de cada empresa.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a:rPr>
                        <a:t>Las aplicaciones SaaS pueden ser limitadas en términos de personalización, ya que están diseñadas para funcionar con una amplia gama de clientes.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24406">
                <a:tc>
                  <a:txBody>
                    <a:bodyPr anchor="t" rtlCol="false"/>
                    <a:lstStyle/>
                    <a:p>
                      <a:pPr algn="l">
                        <a:lnSpc>
                          <a:spcPts val="1819"/>
                        </a:lnSpc>
                        <a:defRPr/>
                      </a:pPr>
                      <a:r>
                        <a:rPr lang="en-US" sz="1299">
                          <a:solidFill>
                            <a:srgbClr val="000000"/>
                          </a:solidFill>
                          <a:latin typeface="Poppins Bold"/>
                        </a:rPr>
                        <a:t>Escalabilidad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a:rPr>
                        <a:t>Las aplicaciones SaaS se pueden escalar fácilmente para adaptarse a las necesidades cambiantes de una empresa, lo que puede ayudar a ahorrar dinero.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a:rPr>
                        <a:t>Las aplicaciones SaaS pueden ser costosas de implementar, ya que requieren una inversión inicial en hardware y software.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94972">
                <a:tc>
                  <a:txBody>
                    <a:bodyPr anchor="t" rtlCol="false"/>
                    <a:lstStyle/>
                    <a:p>
                      <a:pPr algn="l">
                        <a:lnSpc>
                          <a:spcPts val="1819"/>
                        </a:lnSpc>
                        <a:defRPr/>
                      </a:pPr>
                      <a:r>
                        <a:rPr lang="en-US" sz="1299">
                          <a:solidFill>
                            <a:srgbClr val="000000"/>
                          </a:solidFill>
                          <a:latin typeface="Poppins Bold"/>
                        </a:rPr>
                        <a:t>Seguridad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a:rPr>
                        <a:t>Las aplicaciones SaaS suelen estar alojadas en centros de datos seguros, lo que puede ayudar a proteger los datos de los clientes.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a:rPr>
                        <a:t>Las aplicaciones SaaS pueden estar sujetas a ataques cibernéticos, ya que están conectadas a Internet.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94972">
                <a:tc>
                  <a:txBody>
                    <a:bodyPr anchor="t" rtlCol="false"/>
                    <a:lstStyle/>
                    <a:p>
                      <a:pPr algn="l">
                        <a:lnSpc>
                          <a:spcPts val="1819"/>
                        </a:lnSpc>
                        <a:defRPr/>
                      </a:pPr>
                      <a:r>
                        <a:rPr lang="en-US" sz="1299">
                          <a:solidFill>
                            <a:srgbClr val="000000"/>
                          </a:solidFill>
                          <a:latin typeface="Poppins Bold"/>
                        </a:rPr>
                        <a:t>Costos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a:rPr>
                        <a:t>Las aplicaciones SaaS suelen tener un costo mensual o anual fijo, lo que puede ayudar a las empresas a ahorrar dinero en los costos de licencias y mantenimiento de software.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a:rPr>
                        <a:t>Las aplicaciones SaaS pueden ser costosas para las empresas con un gran número de usuarios.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24406">
                <a:tc>
                  <a:txBody>
                    <a:bodyPr anchor="t" rtlCol="false"/>
                    <a:lstStyle/>
                    <a:p>
                      <a:pPr algn="l">
                        <a:lnSpc>
                          <a:spcPts val="1819"/>
                        </a:lnSpc>
                        <a:defRPr/>
                      </a:pPr>
                      <a:r>
                        <a:rPr lang="en-US" sz="1299">
                          <a:solidFill>
                            <a:srgbClr val="000000"/>
                          </a:solidFill>
                          <a:latin typeface="Poppins Bold"/>
                        </a:rPr>
                        <a:t>Control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a:rPr>
                        <a:t>Las empresas que utilizan aplicaciones SaaS tienen menos control sobre el software y los datos que las empresas que utilizan software local.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819"/>
                        </a:lnSpc>
                        <a:defRPr/>
                      </a:pPr>
                      <a:r>
                        <a:rPr lang="en-US" sz="1299">
                          <a:solidFill>
                            <a:srgbClr val="000000"/>
                          </a:solidFill>
                          <a:latin typeface="Poppins"/>
                        </a:rPr>
                        <a:t>Las empresas que utilizan aplicaciones SaaS pueden depender de los proveedores de SaaS para la resolución de problemas y el soporte técnico.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16" id="16"/>
          <p:cNvSpPr/>
          <p:nvPr/>
        </p:nvSpPr>
        <p:spPr>
          <a:xfrm flipH="false" flipV="false" rot="0">
            <a:off x="12882680" y="7498595"/>
            <a:ext cx="5405320" cy="4114800"/>
          </a:xfrm>
          <a:custGeom>
            <a:avLst/>
            <a:gdLst/>
            <a:ahLst/>
            <a:cxnLst/>
            <a:rect r="r" b="b" t="t" l="l"/>
            <a:pathLst>
              <a:path h="4114800" w="5405320">
                <a:moveTo>
                  <a:pt x="0" y="0"/>
                </a:moveTo>
                <a:lnTo>
                  <a:pt x="5405320" y="0"/>
                </a:lnTo>
                <a:lnTo>
                  <a:pt x="540532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2281395" y="1199604"/>
            <a:ext cx="14664862" cy="718670"/>
          </a:xfrm>
          <a:prstGeom prst="rect">
            <a:avLst/>
          </a:prstGeom>
        </p:spPr>
        <p:txBody>
          <a:bodyPr anchor="t" rtlCol="false" tIns="0" lIns="0" bIns="0" rIns="0">
            <a:spAutoFit/>
          </a:bodyPr>
          <a:lstStyle/>
          <a:p>
            <a:pPr algn="ctr" marL="0" indent="0" lvl="0">
              <a:lnSpc>
                <a:spcPts val="5458"/>
              </a:lnSpc>
            </a:pPr>
            <a:r>
              <a:rPr lang="en-US" sz="4264">
                <a:solidFill>
                  <a:srgbClr val="292F33"/>
                </a:solidFill>
                <a:latin typeface="Poppins Ultra-Bold"/>
              </a:rPr>
              <a:t>¿QUÉ ES SAAS (SOFTWARE COMO SERVICIO)?</a:t>
            </a:r>
          </a:p>
        </p:txBody>
      </p:sp>
      <p:sp>
        <p:nvSpPr>
          <p:cNvPr name="TextBox 18" id="18"/>
          <p:cNvSpPr txBox="true"/>
          <p:nvPr/>
        </p:nvSpPr>
        <p:spPr>
          <a:xfrm rot="0">
            <a:off x="12649564" y="2063091"/>
            <a:ext cx="4875020" cy="5435504"/>
          </a:xfrm>
          <a:prstGeom prst="rect">
            <a:avLst/>
          </a:prstGeom>
        </p:spPr>
        <p:txBody>
          <a:bodyPr anchor="t" rtlCol="false" tIns="0" lIns="0" bIns="0" rIns="0">
            <a:spAutoFit/>
          </a:bodyPr>
          <a:lstStyle/>
          <a:p>
            <a:pPr algn="just">
              <a:lnSpc>
                <a:spcPts val="3330"/>
              </a:lnSpc>
              <a:spcBef>
                <a:spcPct val="0"/>
              </a:spcBef>
            </a:pPr>
            <a:r>
              <a:rPr lang="en-US" sz="2378">
                <a:solidFill>
                  <a:srgbClr val="000000"/>
                </a:solidFill>
                <a:latin typeface="Open Sans Light"/>
              </a:rPr>
              <a:t>El Software como Servicio (SaaS) es un modelo de entrega de software basado en la nube, donde un proveedor de servicios en la nube desarrolla, mantiene y ofrece aplicaciones a través de Internet a sus clientes, quienes pagan por su uso. Este enfoque permite a las empresas acceder a herramientas y aplicaciones sin tener que preocuparse por la gestión de hardware, software o actualizaciones.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5337" y="1009650"/>
            <a:ext cx="16233963" cy="908624"/>
            <a:chOff x="0" y="0"/>
            <a:chExt cx="21645284" cy="1211498"/>
          </a:xfrm>
        </p:grpSpPr>
        <p:sp>
          <p:nvSpPr>
            <p:cNvPr name="AutoShape 3" id="3"/>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4" id="4"/>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true" flipV="false" rot="0">
            <a:off x="-2504776" y="3596650"/>
            <a:ext cx="23297552" cy="8683633"/>
          </a:xfrm>
          <a:custGeom>
            <a:avLst/>
            <a:gdLst/>
            <a:ahLst/>
            <a:cxnLst/>
            <a:rect r="r" b="b" t="t" l="l"/>
            <a:pathLst>
              <a:path h="8683633" w="23297552">
                <a:moveTo>
                  <a:pt x="23297552" y="0"/>
                </a:moveTo>
                <a:lnTo>
                  <a:pt x="0" y="0"/>
                </a:lnTo>
                <a:lnTo>
                  <a:pt x="0" y="8683633"/>
                </a:lnTo>
                <a:lnTo>
                  <a:pt x="23297552" y="8683633"/>
                </a:lnTo>
                <a:lnTo>
                  <a:pt x="2329755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316820" y="1228692"/>
            <a:ext cx="15341670" cy="835222"/>
          </a:xfrm>
          <a:prstGeom prst="rect">
            <a:avLst/>
          </a:prstGeom>
        </p:spPr>
        <p:txBody>
          <a:bodyPr anchor="t" rtlCol="false" tIns="0" lIns="0" bIns="0" rIns="0">
            <a:spAutoFit/>
          </a:bodyPr>
          <a:lstStyle/>
          <a:p>
            <a:pPr algn="ctr" marL="0" indent="0" lvl="0">
              <a:lnSpc>
                <a:spcPts val="6375"/>
              </a:lnSpc>
            </a:pPr>
            <a:r>
              <a:rPr lang="en-US" sz="4980">
                <a:solidFill>
                  <a:srgbClr val="292F33"/>
                </a:solidFill>
                <a:latin typeface="Poppins Ultra-Bold"/>
              </a:rPr>
              <a:t>SER INGENIERO EN INTELIGENCIA DE NEGOCIOS</a:t>
            </a:r>
          </a:p>
        </p:txBody>
      </p:sp>
      <p:sp>
        <p:nvSpPr>
          <p:cNvPr name="TextBox 8" id="8"/>
          <p:cNvSpPr txBox="true"/>
          <p:nvPr/>
        </p:nvSpPr>
        <p:spPr>
          <a:xfrm rot="0">
            <a:off x="7580160" y="3034675"/>
            <a:ext cx="10155030" cy="1619336"/>
          </a:xfrm>
          <a:prstGeom prst="rect">
            <a:avLst/>
          </a:prstGeom>
        </p:spPr>
        <p:txBody>
          <a:bodyPr anchor="t" rtlCol="false" tIns="0" lIns="0" bIns="0" rIns="0">
            <a:spAutoFit/>
          </a:bodyPr>
          <a:lstStyle/>
          <a:p>
            <a:pPr>
              <a:lnSpc>
                <a:spcPts val="2620"/>
              </a:lnSpc>
              <a:spcBef>
                <a:spcPct val="0"/>
              </a:spcBef>
            </a:pPr>
            <a:r>
              <a:rPr lang="en-US" sz="1871">
                <a:solidFill>
                  <a:srgbClr val="000000"/>
                </a:solidFill>
                <a:latin typeface="Open Sans Light"/>
              </a:rPr>
              <a:t>Un ingeniero en inteligencia de negocios (BI) es un profesional que se especializa en el uso de datos para ayudar a las empresas a tomar mejores decisiones. Los ingenieros en BI utilizan una variedad de herramientas y técnicas para recopilar, analizar y visualizar datos. Estas herramientas incluyen bases de datos, software de análisis estadístico y herramientas de visualización de datos.</a:t>
            </a:r>
          </a:p>
        </p:txBody>
      </p:sp>
      <p:grpSp>
        <p:nvGrpSpPr>
          <p:cNvPr name="Group 9" id="9"/>
          <p:cNvGrpSpPr>
            <a:grpSpLocks noChangeAspect="true"/>
          </p:cNvGrpSpPr>
          <p:nvPr/>
        </p:nvGrpSpPr>
        <p:grpSpPr>
          <a:xfrm rot="0">
            <a:off x="0" y="2703980"/>
            <a:ext cx="7465086" cy="6135004"/>
            <a:chOff x="0" y="0"/>
            <a:chExt cx="5702300" cy="4686300"/>
          </a:xfrm>
        </p:grpSpPr>
        <p:sp>
          <p:nvSpPr>
            <p:cNvPr name="Freeform 10" id="10"/>
            <p:cNvSpPr/>
            <p:nvPr/>
          </p:nvSpPr>
          <p:spPr>
            <a:xfrm flipH="false" flipV="false" rot="0">
              <a:off x="0" y="3797300"/>
              <a:ext cx="5702300" cy="889000"/>
            </a:xfrm>
            <a:custGeom>
              <a:avLst/>
              <a:gdLst/>
              <a:ahLst/>
              <a:cxnLst/>
              <a:rect r="r" b="b" t="t" l="l"/>
              <a:pathLst>
                <a:path h="889000" w="5702300">
                  <a:moveTo>
                    <a:pt x="0" y="0"/>
                  </a:moveTo>
                  <a:lnTo>
                    <a:pt x="0" y="774700"/>
                  </a:lnTo>
                  <a:cubicBezTo>
                    <a:pt x="0" y="838200"/>
                    <a:pt x="50800" y="889000"/>
                    <a:pt x="114300" y="889000"/>
                  </a:cubicBezTo>
                  <a:lnTo>
                    <a:pt x="5588000" y="889000"/>
                  </a:lnTo>
                  <a:cubicBezTo>
                    <a:pt x="5651500" y="889000"/>
                    <a:pt x="5702300" y="838200"/>
                    <a:pt x="5702300" y="774700"/>
                  </a:cubicBezTo>
                  <a:lnTo>
                    <a:pt x="5702300" y="0"/>
                  </a:lnTo>
                  <a:lnTo>
                    <a:pt x="0" y="0"/>
                  </a:lnTo>
                  <a:close/>
                </a:path>
              </a:pathLst>
            </a:custGeom>
            <a:solidFill>
              <a:srgbClr val="FFFFFF"/>
            </a:solidFill>
          </p:spPr>
        </p:sp>
        <p:sp>
          <p:nvSpPr>
            <p:cNvPr name="Freeform 11" id="11"/>
            <p:cNvSpPr/>
            <p:nvPr/>
          </p:nvSpPr>
          <p:spPr>
            <a:xfrm flipH="false" flipV="false" rot="0">
              <a:off x="0" y="0"/>
              <a:ext cx="5702300" cy="3797300"/>
            </a:xfrm>
            <a:custGeom>
              <a:avLst/>
              <a:gdLst/>
              <a:ahLst/>
              <a:cxnLst/>
              <a:rect r="r" b="b" t="t" l="l"/>
              <a:pathLst>
                <a:path h="3797300" w="5702300">
                  <a:moveTo>
                    <a:pt x="5588000" y="0"/>
                  </a:moveTo>
                  <a:lnTo>
                    <a:pt x="114300" y="0"/>
                  </a:lnTo>
                  <a:cubicBezTo>
                    <a:pt x="50800" y="0"/>
                    <a:pt x="0" y="50800"/>
                    <a:pt x="0" y="114300"/>
                  </a:cubicBezTo>
                  <a:lnTo>
                    <a:pt x="0" y="3797300"/>
                  </a:lnTo>
                  <a:lnTo>
                    <a:pt x="5702300" y="3797300"/>
                  </a:lnTo>
                  <a:lnTo>
                    <a:pt x="5702300" y="114300"/>
                  </a:lnTo>
                  <a:cubicBezTo>
                    <a:pt x="5702300" y="50800"/>
                    <a:pt x="5651500" y="0"/>
                    <a:pt x="5588000" y="0"/>
                  </a:cubicBezTo>
                  <a:close/>
                </a:path>
              </a:pathLst>
            </a:custGeom>
            <a:blipFill>
              <a:blip r:embed="rId8"/>
              <a:stretch>
                <a:fillRect l="0" t="-24" r="0" b="-24"/>
              </a:stretch>
            </a:blipFill>
          </p:spPr>
        </p:sp>
      </p:grpSp>
      <p:sp>
        <p:nvSpPr>
          <p:cNvPr name="TextBox 12" id="12"/>
          <p:cNvSpPr txBox="true"/>
          <p:nvPr/>
        </p:nvSpPr>
        <p:spPr>
          <a:xfrm rot="0">
            <a:off x="226209" y="8101561"/>
            <a:ext cx="6632464" cy="351043"/>
          </a:xfrm>
          <a:prstGeom prst="rect">
            <a:avLst/>
          </a:prstGeom>
        </p:spPr>
        <p:txBody>
          <a:bodyPr anchor="t" rtlCol="false" tIns="0" lIns="0" bIns="0" rIns="0">
            <a:spAutoFit/>
          </a:bodyPr>
          <a:lstStyle/>
          <a:p>
            <a:pPr algn="ctr" marL="0" indent="0" lvl="0">
              <a:lnSpc>
                <a:spcPts val="2823"/>
              </a:lnSpc>
            </a:pPr>
            <a:r>
              <a:rPr lang="en-US" sz="2030">
                <a:solidFill>
                  <a:srgbClr val="010101"/>
                </a:solidFill>
                <a:latin typeface="Open Sans Bold"/>
              </a:rPr>
              <a:t>INTELIGENCIA DE NEGOCIOS</a:t>
            </a:r>
          </a:p>
        </p:txBody>
      </p:sp>
      <p:grpSp>
        <p:nvGrpSpPr>
          <p:cNvPr name="Group 13" id="13"/>
          <p:cNvGrpSpPr/>
          <p:nvPr/>
        </p:nvGrpSpPr>
        <p:grpSpPr>
          <a:xfrm rot="0">
            <a:off x="7580160" y="2183477"/>
            <a:ext cx="3220682" cy="774998"/>
            <a:chOff x="0" y="0"/>
            <a:chExt cx="2258551" cy="543479"/>
          </a:xfrm>
        </p:grpSpPr>
        <p:sp>
          <p:nvSpPr>
            <p:cNvPr name="Freeform 14" id="14"/>
            <p:cNvSpPr/>
            <p:nvPr/>
          </p:nvSpPr>
          <p:spPr>
            <a:xfrm flipH="false" flipV="false" rot="0">
              <a:off x="0" y="0"/>
              <a:ext cx="2258551" cy="543479"/>
            </a:xfrm>
            <a:custGeom>
              <a:avLst/>
              <a:gdLst/>
              <a:ahLst/>
              <a:cxnLst/>
              <a:rect r="r" b="b" t="t" l="l"/>
              <a:pathLst>
                <a:path h="543479" w="2258551">
                  <a:moveTo>
                    <a:pt x="38461" y="0"/>
                  </a:moveTo>
                  <a:lnTo>
                    <a:pt x="2220090" y="0"/>
                  </a:lnTo>
                  <a:cubicBezTo>
                    <a:pt x="2241331" y="0"/>
                    <a:pt x="2258551" y="17220"/>
                    <a:pt x="2258551" y="38461"/>
                  </a:cubicBezTo>
                  <a:lnTo>
                    <a:pt x="2258551" y="505018"/>
                  </a:lnTo>
                  <a:cubicBezTo>
                    <a:pt x="2258551" y="515219"/>
                    <a:pt x="2254499" y="525001"/>
                    <a:pt x="2247286" y="532214"/>
                  </a:cubicBezTo>
                  <a:cubicBezTo>
                    <a:pt x="2240073" y="539427"/>
                    <a:pt x="2230290" y="543479"/>
                    <a:pt x="2220090" y="543479"/>
                  </a:cubicBezTo>
                  <a:lnTo>
                    <a:pt x="38461" y="543479"/>
                  </a:lnTo>
                  <a:cubicBezTo>
                    <a:pt x="17220" y="543479"/>
                    <a:pt x="0" y="526259"/>
                    <a:pt x="0" y="505018"/>
                  </a:cubicBezTo>
                  <a:lnTo>
                    <a:pt x="0" y="38461"/>
                  </a:lnTo>
                  <a:cubicBezTo>
                    <a:pt x="0" y="17220"/>
                    <a:pt x="17220" y="0"/>
                    <a:pt x="38461" y="0"/>
                  </a:cubicBezTo>
                  <a:close/>
                </a:path>
              </a:pathLst>
            </a:custGeom>
            <a:solidFill>
              <a:srgbClr val="292F33"/>
            </a:solidFill>
            <a:ln cap="sq">
              <a:noFill/>
              <a:miter/>
            </a:ln>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3472"/>
                </a:lnSpc>
              </a:pPr>
              <a:r>
                <a:rPr lang="en-US" sz="2480">
                  <a:solidFill>
                    <a:srgbClr val="FFFFFF"/>
                  </a:solidFill>
                  <a:latin typeface="Open Sans Bold"/>
                </a:rPr>
                <a:t>Significado</a:t>
              </a:r>
            </a:p>
          </p:txBody>
        </p:sp>
      </p:grpSp>
      <p:sp>
        <p:nvSpPr>
          <p:cNvPr name="TextBox 16" id="16"/>
          <p:cNvSpPr txBox="true"/>
          <p:nvPr/>
        </p:nvSpPr>
        <p:spPr>
          <a:xfrm rot="0">
            <a:off x="7465086" y="5320761"/>
            <a:ext cx="5792585" cy="2267036"/>
          </a:xfrm>
          <a:prstGeom prst="rect">
            <a:avLst/>
          </a:prstGeom>
        </p:spPr>
        <p:txBody>
          <a:bodyPr anchor="t" rtlCol="false" tIns="0" lIns="0" bIns="0" rIns="0">
            <a:spAutoFit/>
          </a:bodyPr>
          <a:lstStyle/>
          <a:p>
            <a:pPr marL="404082" indent="-202041" lvl="1">
              <a:lnSpc>
                <a:spcPts val="2620"/>
              </a:lnSpc>
              <a:spcBef>
                <a:spcPct val="0"/>
              </a:spcBef>
              <a:buFont typeface="Arial"/>
              <a:buChar char="•"/>
            </a:pPr>
            <a:r>
              <a:rPr lang="en-US" sz="1871">
                <a:solidFill>
                  <a:srgbClr val="000000"/>
                </a:solidFill>
                <a:latin typeface="Open Sans Light"/>
              </a:rPr>
              <a:t>Diseña</a:t>
            </a:r>
            <a:r>
              <a:rPr lang="en-US" sz="1871">
                <a:solidFill>
                  <a:srgbClr val="000000"/>
                </a:solidFill>
                <a:latin typeface="Open Sans Light"/>
              </a:rPr>
              <a:t>r y desarrollar soluciones de BI</a:t>
            </a:r>
          </a:p>
          <a:p>
            <a:pPr marL="404082" indent="-202041" lvl="1">
              <a:lnSpc>
                <a:spcPts val="2620"/>
              </a:lnSpc>
              <a:spcBef>
                <a:spcPct val="0"/>
              </a:spcBef>
              <a:buFont typeface="Arial"/>
              <a:buChar char="•"/>
            </a:pPr>
            <a:r>
              <a:rPr lang="en-US" sz="1871">
                <a:solidFill>
                  <a:srgbClr val="000000"/>
                </a:solidFill>
                <a:latin typeface="Open Sans Light"/>
              </a:rPr>
              <a:t>recopilar y analizar datos</a:t>
            </a:r>
          </a:p>
          <a:p>
            <a:pPr marL="404082" indent="-202041" lvl="1">
              <a:lnSpc>
                <a:spcPts val="2620"/>
              </a:lnSpc>
              <a:spcBef>
                <a:spcPct val="0"/>
              </a:spcBef>
              <a:buFont typeface="Arial"/>
              <a:buChar char="•"/>
            </a:pPr>
            <a:r>
              <a:rPr lang="en-US" sz="1871">
                <a:solidFill>
                  <a:srgbClr val="000000"/>
                </a:solidFill>
                <a:latin typeface="Open Sans Light"/>
              </a:rPr>
              <a:t>crear informes y visualizaciones de datos</a:t>
            </a:r>
          </a:p>
          <a:p>
            <a:pPr marL="404082" indent="-202041" lvl="1">
              <a:lnSpc>
                <a:spcPts val="2620"/>
              </a:lnSpc>
              <a:spcBef>
                <a:spcPct val="0"/>
              </a:spcBef>
              <a:buFont typeface="Arial"/>
              <a:buChar char="•"/>
            </a:pPr>
            <a:r>
              <a:rPr lang="en-US" sz="1871">
                <a:solidFill>
                  <a:srgbClr val="000000"/>
                </a:solidFill>
                <a:latin typeface="Open Sans Light"/>
              </a:rPr>
              <a:t>ayudar a los usuarios a entender los datos</a:t>
            </a:r>
          </a:p>
          <a:p>
            <a:pPr marL="404082" indent="-202041" lvl="1">
              <a:lnSpc>
                <a:spcPts val="2620"/>
              </a:lnSpc>
              <a:spcBef>
                <a:spcPct val="0"/>
              </a:spcBef>
              <a:buFont typeface="Arial"/>
              <a:buChar char="•"/>
            </a:pPr>
            <a:r>
              <a:rPr lang="en-US" sz="1871">
                <a:solidFill>
                  <a:srgbClr val="000000"/>
                </a:solidFill>
                <a:latin typeface="Open Sans Light"/>
              </a:rPr>
              <a:t>asesorar a los líderes empresariales sobre cómo utilizar los datos</a:t>
            </a:r>
          </a:p>
          <a:p>
            <a:pPr>
              <a:lnSpc>
                <a:spcPts val="2620"/>
              </a:lnSpc>
              <a:spcBef>
                <a:spcPct val="0"/>
              </a:spcBef>
            </a:pPr>
          </a:p>
        </p:txBody>
      </p:sp>
      <p:grpSp>
        <p:nvGrpSpPr>
          <p:cNvPr name="Group 17" id="17"/>
          <p:cNvGrpSpPr/>
          <p:nvPr/>
        </p:nvGrpSpPr>
        <p:grpSpPr>
          <a:xfrm rot="0">
            <a:off x="7465086" y="4654011"/>
            <a:ext cx="3810201" cy="590550"/>
            <a:chOff x="0" y="0"/>
            <a:chExt cx="2671960" cy="414132"/>
          </a:xfrm>
        </p:grpSpPr>
        <p:sp>
          <p:nvSpPr>
            <p:cNvPr name="Freeform 18" id="18"/>
            <p:cNvSpPr/>
            <p:nvPr/>
          </p:nvSpPr>
          <p:spPr>
            <a:xfrm flipH="false" flipV="false" rot="0">
              <a:off x="0" y="0"/>
              <a:ext cx="2671960" cy="414132"/>
            </a:xfrm>
            <a:custGeom>
              <a:avLst/>
              <a:gdLst/>
              <a:ahLst/>
              <a:cxnLst/>
              <a:rect r="r" b="b" t="t" l="l"/>
              <a:pathLst>
                <a:path h="414132" w="2671960">
                  <a:moveTo>
                    <a:pt x="32510" y="0"/>
                  </a:moveTo>
                  <a:lnTo>
                    <a:pt x="2639450" y="0"/>
                  </a:lnTo>
                  <a:cubicBezTo>
                    <a:pt x="2657405" y="0"/>
                    <a:pt x="2671960" y="14555"/>
                    <a:pt x="2671960" y="32510"/>
                  </a:cubicBezTo>
                  <a:lnTo>
                    <a:pt x="2671960" y="381621"/>
                  </a:lnTo>
                  <a:cubicBezTo>
                    <a:pt x="2671960" y="399576"/>
                    <a:pt x="2657405" y="414132"/>
                    <a:pt x="2639450" y="414132"/>
                  </a:cubicBezTo>
                  <a:lnTo>
                    <a:pt x="32510" y="414132"/>
                  </a:lnTo>
                  <a:cubicBezTo>
                    <a:pt x="14555" y="414132"/>
                    <a:pt x="0" y="399576"/>
                    <a:pt x="0" y="381621"/>
                  </a:cubicBezTo>
                  <a:lnTo>
                    <a:pt x="0" y="32510"/>
                  </a:lnTo>
                  <a:cubicBezTo>
                    <a:pt x="0" y="14555"/>
                    <a:pt x="14555" y="0"/>
                    <a:pt x="32510" y="0"/>
                  </a:cubicBezTo>
                  <a:close/>
                </a:path>
              </a:pathLst>
            </a:custGeom>
            <a:solidFill>
              <a:srgbClr val="292F33"/>
            </a:solidFill>
            <a:ln cap="sq">
              <a:noFill/>
              <a:miter/>
            </a:ln>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3472"/>
                </a:lnSpc>
              </a:pPr>
              <a:r>
                <a:rPr lang="en-US" sz="2480">
                  <a:solidFill>
                    <a:srgbClr val="FFFFFF"/>
                  </a:solidFill>
                  <a:latin typeface="Open Sans Bold"/>
                </a:rPr>
                <a:t>Responsabilidades</a:t>
              </a:r>
            </a:p>
          </p:txBody>
        </p:sp>
      </p:grpSp>
      <p:sp>
        <p:nvSpPr>
          <p:cNvPr name="TextBox 20" id="20"/>
          <p:cNvSpPr txBox="true"/>
          <p:nvPr/>
        </p:nvSpPr>
        <p:spPr>
          <a:xfrm rot="0">
            <a:off x="7580160" y="7467414"/>
            <a:ext cx="10155030" cy="971636"/>
          </a:xfrm>
          <a:prstGeom prst="rect">
            <a:avLst/>
          </a:prstGeom>
        </p:spPr>
        <p:txBody>
          <a:bodyPr anchor="t" rtlCol="false" tIns="0" lIns="0" bIns="0" rIns="0">
            <a:spAutoFit/>
          </a:bodyPr>
          <a:lstStyle/>
          <a:p>
            <a:pPr>
              <a:lnSpc>
                <a:spcPts val="2620"/>
              </a:lnSpc>
              <a:spcBef>
                <a:spcPct val="0"/>
              </a:spcBef>
            </a:pPr>
            <a:r>
              <a:rPr lang="en-US" sz="1871">
                <a:solidFill>
                  <a:srgbClr val="000000"/>
                </a:solidFill>
                <a:latin typeface="Open Sans Light"/>
              </a:rPr>
              <a:t>Los ingenieros en BI deben tener una fuerte comprensión de los datos, las matemáticas y la informática. También deben tener habilidades de comunicación y análisis. Además, los ingenieros en BI deben estar actualizados sobre las últimas tendencias en BI.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9817974" y="2885929"/>
            <a:ext cx="2980617" cy="1589862"/>
            <a:chOff x="0" y="0"/>
            <a:chExt cx="2155680" cy="1149840"/>
          </a:xfrm>
        </p:grpSpPr>
        <p:sp>
          <p:nvSpPr>
            <p:cNvPr name="Freeform 3" id="3"/>
            <p:cNvSpPr/>
            <p:nvPr/>
          </p:nvSpPr>
          <p:spPr>
            <a:xfrm flipH="false" flipV="false" rot="0">
              <a:off x="0" y="-127"/>
              <a:ext cx="2155698" cy="1149985"/>
            </a:xfrm>
            <a:custGeom>
              <a:avLst/>
              <a:gdLst/>
              <a:ahLst/>
              <a:cxnLst/>
              <a:rect r="r" b="b" t="t" l="l"/>
              <a:pathLst>
                <a:path h="1149985" w="2155698">
                  <a:moveTo>
                    <a:pt x="60960" y="1149985"/>
                  </a:moveTo>
                  <a:cubicBezTo>
                    <a:pt x="60960" y="1149985"/>
                    <a:pt x="68580" y="1149985"/>
                    <a:pt x="68580" y="1149985"/>
                  </a:cubicBezTo>
                  <a:cubicBezTo>
                    <a:pt x="99060" y="1142365"/>
                    <a:pt x="114300" y="1119505"/>
                    <a:pt x="114300" y="1089025"/>
                  </a:cubicBezTo>
                  <a:cubicBezTo>
                    <a:pt x="106680" y="1058545"/>
                    <a:pt x="83820" y="1035685"/>
                    <a:pt x="53340" y="1043305"/>
                  </a:cubicBezTo>
                  <a:cubicBezTo>
                    <a:pt x="22860" y="1043305"/>
                    <a:pt x="0" y="1073785"/>
                    <a:pt x="7620" y="1104265"/>
                  </a:cubicBezTo>
                  <a:cubicBezTo>
                    <a:pt x="15240" y="1127125"/>
                    <a:pt x="38100" y="1149985"/>
                    <a:pt x="60960" y="1149985"/>
                  </a:cubicBezTo>
                  <a:close/>
                  <a:moveTo>
                    <a:pt x="342773" y="1096645"/>
                  </a:moveTo>
                  <a:cubicBezTo>
                    <a:pt x="350393" y="1096645"/>
                    <a:pt x="350393" y="1096645"/>
                    <a:pt x="358013" y="1089025"/>
                  </a:cubicBezTo>
                  <a:cubicBezTo>
                    <a:pt x="388493" y="1089025"/>
                    <a:pt x="403733" y="1058545"/>
                    <a:pt x="396113" y="1028065"/>
                  </a:cubicBezTo>
                  <a:cubicBezTo>
                    <a:pt x="388493" y="997585"/>
                    <a:pt x="365633" y="982345"/>
                    <a:pt x="335153" y="989965"/>
                  </a:cubicBezTo>
                  <a:cubicBezTo>
                    <a:pt x="304673" y="997585"/>
                    <a:pt x="289433" y="1020445"/>
                    <a:pt x="297053" y="1050925"/>
                  </a:cubicBezTo>
                  <a:cubicBezTo>
                    <a:pt x="297053" y="1073785"/>
                    <a:pt x="319913" y="1096645"/>
                    <a:pt x="342773" y="1096645"/>
                  </a:cubicBezTo>
                  <a:close/>
                  <a:moveTo>
                    <a:pt x="624586" y="1012825"/>
                  </a:moveTo>
                  <a:cubicBezTo>
                    <a:pt x="632206" y="1012825"/>
                    <a:pt x="639826" y="1012825"/>
                    <a:pt x="639826" y="1012825"/>
                  </a:cubicBezTo>
                  <a:cubicBezTo>
                    <a:pt x="670306" y="1005205"/>
                    <a:pt x="685546" y="974725"/>
                    <a:pt x="677926" y="944245"/>
                  </a:cubicBezTo>
                  <a:cubicBezTo>
                    <a:pt x="670306" y="921385"/>
                    <a:pt x="639826" y="906145"/>
                    <a:pt x="609346" y="913765"/>
                  </a:cubicBezTo>
                  <a:cubicBezTo>
                    <a:pt x="578866" y="921385"/>
                    <a:pt x="563626" y="951865"/>
                    <a:pt x="571246" y="982345"/>
                  </a:cubicBezTo>
                  <a:cubicBezTo>
                    <a:pt x="578866" y="1005205"/>
                    <a:pt x="601726" y="1012825"/>
                    <a:pt x="624586" y="1012825"/>
                  </a:cubicBezTo>
                  <a:close/>
                  <a:moveTo>
                    <a:pt x="898779" y="913892"/>
                  </a:moveTo>
                  <a:cubicBezTo>
                    <a:pt x="906399" y="913892"/>
                    <a:pt x="914019" y="913892"/>
                    <a:pt x="921639" y="913892"/>
                  </a:cubicBezTo>
                  <a:cubicBezTo>
                    <a:pt x="944499" y="898652"/>
                    <a:pt x="959739" y="868172"/>
                    <a:pt x="944499" y="845312"/>
                  </a:cubicBezTo>
                  <a:cubicBezTo>
                    <a:pt x="936879" y="814832"/>
                    <a:pt x="906399" y="799592"/>
                    <a:pt x="875919" y="814832"/>
                  </a:cubicBezTo>
                  <a:cubicBezTo>
                    <a:pt x="853059" y="822452"/>
                    <a:pt x="837819" y="852932"/>
                    <a:pt x="845439" y="883412"/>
                  </a:cubicBezTo>
                  <a:cubicBezTo>
                    <a:pt x="860679" y="906272"/>
                    <a:pt x="875919" y="913892"/>
                    <a:pt x="898779" y="913892"/>
                  </a:cubicBezTo>
                  <a:close/>
                  <a:moveTo>
                    <a:pt x="1165352" y="792099"/>
                  </a:moveTo>
                  <a:cubicBezTo>
                    <a:pt x="1172972" y="792099"/>
                    <a:pt x="1180592" y="792099"/>
                    <a:pt x="1188212" y="792099"/>
                  </a:cubicBezTo>
                  <a:cubicBezTo>
                    <a:pt x="1211072" y="776859"/>
                    <a:pt x="1218692" y="746379"/>
                    <a:pt x="1211072" y="715899"/>
                  </a:cubicBezTo>
                  <a:cubicBezTo>
                    <a:pt x="1195832" y="693039"/>
                    <a:pt x="1165352" y="677799"/>
                    <a:pt x="1134872" y="693039"/>
                  </a:cubicBezTo>
                  <a:cubicBezTo>
                    <a:pt x="1112012" y="708279"/>
                    <a:pt x="1096772" y="738759"/>
                    <a:pt x="1112012" y="769239"/>
                  </a:cubicBezTo>
                  <a:cubicBezTo>
                    <a:pt x="1119632" y="784479"/>
                    <a:pt x="1142492" y="792099"/>
                    <a:pt x="1165352" y="792099"/>
                  </a:cubicBezTo>
                  <a:close/>
                  <a:moveTo>
                    <a:pt x="1416685" y="655066"/>
                  </a:moveTo>
                  <a:cubicBezTo>
                    <a:pt x="1424305" y="655066"/>
                    <a:pt x="1431925" y="647446"/>
                    <a:pt x="1439545" y="647446"/>
                  </a:cubicBezTo>
                  <a:cubicBezTo>
                    <a:pt x="1470025" y="632206"/>
                    <a:pt x="1477645" y="594106"/>
                    <a:pt x="1462405" y="571246"/>
                  </a:cubicBezTo>
                  <a:cubicBezTo>
                    <a:pt x="1447165" y="548386"/>
                    <a:pt x="1409065" y="540766"/>
                    <a:pt x="1386205" y="556006"/>
                  </a:cubicBezTo>
                  <a:cubicBezTo>
                    <a:pt x="1363345" y="571246"/>
                    <a:pt x="1355725" y="601726"/>
                    <a:pt x="1370965" y="624586"/>
                  </a:cubicBezTo>
                  <a:cubicBezTo>
                    <a:pt x="1378585" y="639826"/>
                    <a:pt x="1393825" y="655066"/>
                    <a:pt x="1416685" y="655066"/>
                  </a:cubicBezTo>
                  <a:close/>
                  <a:moveTo>
                    <a:pt x="1652778" y="487553"/>
                  </a:moveTo>
                  <a:cubicBezTo>
                    <a:pt x="1668018" y="487553"/>
                    <a:pt x="1675638" y="487553"/>
                    <a:pt x="1683258" y="479933"/>
                  </a:cubicBezTo>
                  <a:cubicBezTo>
                    <a:pt x="1713738" y="464693"/>
                    <a:pt x="1713738" y="426593"/>
                    <a:pt x="1698498" y="403733"/>
                  </a:cubicBezTo>
                  <a:cubicBezTo>
                    <a:pt x="1683258" y="380873"/>
                    <a:pt x="1645158" y="373253"/>
                    <a:pt x="1622298" y="396113"/>
                  </a:cubicBezTo>
                  <a:cubicBezTo>
                    <a:pt x="1599438" y="411353"/>
                    <a:pt x="1591818" y="441833"/>
                    <a:pt x="1614678" y="472313"/>
                  </a:cubicBezTo>
                  <a:cubicBezTo>
                    <a:pt x="1622298" y="479933"/>
                    <a:pt x="1637538" y="487553"/>
                    <a:pt x="1652778" y="487553"/>
                  </a:cubicBezTo>
                  <a:close/>
                  <a:moveTo>
                    <a:pt x="1881251" y="312420"/>
                  </a:moveTo>
                  <a:cubicBezTo>
                    <a:pt x="1896491" y="312420"/>
                    <a:pt x="1904111" y="304800"/>
                    <a:pt x="1919351" y="297180"/>
                  </a:cubicBezTo>
                  <a:cubicBezTo>
                    <a:pt x="1942211" y="274320"/>
                    <a:pt x="1942211" y="243840"/>
                    <a:pt x="1919351" y="220980"/>
                  </a:cubicBezTo>
                  <a:cubicBezTo>
                    <a:pt x="1904111" y="198120"/>
                    <a:pt x="1873631" y="198120"/>
                    <a:pt x="1850771" y="213360"/>
                  </a:cubicBezTo>
                  <a:cubicBezTo>
                    <a:pt x="1827911" y="236220"/>
                    <a:pt x="1820291" y="266700"/>
                    <a:pt x="1843151" y="289560"/>
                  </a:cubicBezTo>
                  <a:cubicBezTo>
                    <a:pt x="1850771" y="304800"/>
                    <a:pt x="1866011" y="312420"/>
                    <a:pt x="1881251" y="312420"/>
                  </a:cubicBezTo>
                  <a:close/>
                  <a:moveTo>
                    <a:pt x="2094738" y="114300"/>
                  </a:moveTo>
                  <a:cubicBezTo>
                    <a:pt x="2109978" y="114300"/>
                    <a:pt x="2125218" y="106680"/>
                    <a:pt x="2132838" y="99060"/>
                  </a:cubicBezTo>
                  <a:cubicBezTo>
                    <a:pt x="2155698" y="76200"/>
                    <a:pt x="2155698" y="38100"/>
                    <a:pt x="2132838" y="22860"/>
                  </a:cubicBezTo>
                  <a:cubicBezTo>
                    <a:pt x="2109978" y="0"/>
                    <a:pt x="2079498" y="0"/>
                    <a:pt x="2056638" y="22860"/>
                  </a:cubicBezTo>
                  <a:cubicBezTo>
                    <a:pt x="2033778" y="38100"/>
                    <a:pt x="2033778" y="76200"/>
                    <a:pt x="2056638" y="99060"/>
                  </a:cubicBezTo>
                  <a:cubicBezTo>
                    <a:pt x="2064258" y="106680"/>
                    <a:pt x="2079498" y="114300"/>
                    <a:pt x="2094738" y="114300"/>
                  </a:cubicBezTo>
                  <a:close/>
                </a:path>
              </a:pathLst>
            </a:custGeom>
            <a:solidFill>
              <a:srgbClr val="BFBFBF"/>
            </a:solidFill>
          </p:spPr>
        </p:sp>
      </p:grpSp>
      <p:grpSp>
        <p:nvGrpSpPr>
          <p:cNvPr name="Group 4" id="4"/>
          <p:cNvGrpSpPr/>
          <p:nvPr/>
        </p:nvGrpSpPr>
        <p:grpSpPr>
          <a:xfrm rot="0">
            <a:off x="5489409" y="2885929"/>
            <a:ext cx="2980617" cy="1589862"/>
            <a:chOff x="0" y="0"/>
            <a:chExt cx="2155680" cy="1149840"/>
          </a:xfrm>
        </p:grpSpPr>
        <p:sp>
          <p:nvSpPr>
            <p:cNvPr name="Freeform 5" id="5"/>
            <p:cNvSpPr/>
            <p:nvPr/>
          </p:nvSpPr>
          <p:spPr>
            <a:xfrm flipH="false" flipV="false" rot="0">
              <a:off x="0" y="0"/>
              <a:ext cx="2155698" cy="1149858"/>
            </a:xfrm>
            <a:custGeom>
              <a:avLst/>
              <a:gdLst/>
              <a:ahLst/>
              <a:cxnLst/>
              <a:rect r="r" b="b" t="t" l="l"/>
              <a:pathLst>
                <a:path h="1149858" w="2155698">
                  <a:moveTo>
                    <a:pt x="2094738" y="1149858"/>
                  </a:moveTo>
                  <a:cubicBezTo>
                    <a:pt x="2125218" y="1149858"/>
                    <a:pt x="2140458" y="1126998"/>
                    <a:pt x="2148078" y="1104138"/>
                  </a:cubicBezTo>
                  <a:cubicBezTo>
                    <a:pt x="2155698" y="1073658"/>
                    <a:pt x="2132838" y="1043178"/>
                    <a:pt x="2102358" y="1043178"/>
                  </a:cubicBezTo>
                  <a:cubicBezTo>
                    <a:pt x="2071878" y="1035558"/>
                    <a:pt x="2049018" y="1058418"/>
                    <a:pt x="2041398" y="1088898"/>
                  </a:cubicBezTo>
                  <a:cubicBezTo>
                    <a:pt x="2041398" y="1119378"/>
                    <a:pt x="2056638" y="1142238"/>
                    <a:pt x="2087118" y="1149858"/>
                  </a:cubicBezTo>
                  <a:cubicBezTo>
                    <a:pt x="2087118" y="1149858"/>
                    <a:pt x="2094738" y="1149858"/>
                    <a:pt x="2094738" y="1149858"/>
                  </a:cubicBezTo>
                  <a:close/>
                  <a:moveTo>
                    <a:pt x="1812925" y="1096518"/>
                  </a:moveTo>
                  <a:cubicBezTo>
                    <a:pt x="1835785" y="1096518"/>
                    <a:pt x="1858645" y="1073658"/>
                    <a:pt x="1858645" y="1050798"/>
                  </a:cubicBezTo>
                  <a:cubicBezTo>
                    <a:pt x="1866265" y="1020318"/>
                    <a:pt x="1851025" y="997458"/>
                    <a:pt x="1820545" y="989838"/>
                  </a:cubicBezTo>
                  <a:cubicBezTo>
                    <a:pt x="1790065" y="982218"/>
                    <a:pt x="1767205" y="997458"/>
                    <a:pt x="1759585" y="1027938"/>
                  </a:cubicBezTo>
                  <a:cubicBezTo>
                    <a:pt x="1751965" y="1058418"/>
                    <a:pt x="1767205" y="1088898"/>
                    <a:pt x="1797685" y="1088898"/>
                  </a:cubicBezTo>
                  <a:cubicBezTo>
                    <a:pt x="1805305" y="1096518"/>
                    <a:pt x="1805305" y="1096518"/>
                    <a:pt x="1812925" y="1096518"/>
                  </a:cubicBezTo>
                  <a:close/>
                  <a:moveTo>
                    <a:pt x="1531112" y="1012698"/>
                  </a:moveTo>
                  <a:cubicBezTo>
                    <a:pt x="1553972" y="1012698"/>
                    <a:pt x="1576832" y="1005078"/>
                    <a:pt x="1584452" y="982218"/>
                  </a:cubicBezTo>
                  <a:cubicBezTo>
                    <a:pt x="1592072" y="951738"/>
                    <a:pt x="1576832" y="921258"/>
                    <a:pt x="1546352" y="913638"/>
                  </a:cubicBezTo>
                  <a:cubicBezTo>
                    <a:pt x="1515872" y="906018"/>
                    <a:pt x="1485392" y="921258"/>
                    <a:pt x="1477772" y="944118"/>
                  </a:cubicBezTo>
                  <a:cubicBezTo>
                    <a:pt x="1470152" y="974598"/>
                    <a:pt x="1485392" y="1005078"/>
                    <a:pt x="1515872" y="1012698"/>
                  </a:cubicBezTo>
                  <a:cubicBezTo>
                    <a:pt x="1515872" y="1012698"/>
                    <a:pt x="1523492" y="1012698"/>
                    <a:pt x="1531112" y="1012698"/>
                  </a:cubicBezTo>
                  <a:close/>
                  <a:moveTo>
                    <a:pt x="1256792" y="913765"/>
                  </a:moveTo>
                  <a:cubicBezTo>
                    <a:pt x="1279652" y="913765"/>
                    <a:pt x="1294892" y="906145"/>
                    <a:pt x="1310132" y="883285"/>
                  </a:cubicBezTo>
                  <a:cubicBezTo>
                    <a:pt x="1317752" y="852805"/>
                    <a:pt x="1302512" y="822325"/>
                    <a:pt x="1279652" y="814705"/>
                  </a:cubicBezTo>
                  <a:cubicBezTo>
                    <a:pt x="1249172" y="799465"/>
                    <a:pt x="1218692" y="814705"/>
                    <a:pt x="1211072" y="845185"/>
                  </a:cubicBezTo>
                  <a:cubicBezTo>
                    <a:pt x="1195832" y="868045"/>
                    <a:pt x="1211072" y="898525"/>
                    <a:pt x="1233932" y="913765"/>
                  </a:cubicBezTo>
                  <a:cubicBezTo>
                    <a:pt x="1241552" y="913765"/>
                    <a:pt x="1249172" y="913765"/>
                    <a:pt x="1256792" y="913765"/>
                  </a:cubicBezTo>
                  <a:close/>
                  <a:moveTo>
                    <a:pt x="990219" y="791972"/>
                  </a:moveTo>
                  <a:cubicBezTo>
                    <a:pt x="1013079" y="791972"/>
                    <a:pt x="1035939" y="784352"/>
                    <a:pt x="1043559" y="769112"/>
                  </a:cubicBezTo>
                  <a:cubicBezTo>
                    <a:pt x="1051179" y="738632"/>
                    <a:pt x="1043559" y="708152"/>
                    <a:pt x="1020699" y="692912"/>
                  </a:cubicBezTo>
                  <a:cubicBezTo>
                    <a:pt x="990219" y="677672"/>
                    <a:pt x="959739" y="692912"/>
                    <a:pt x="944499" y="715772"/>
                  </a:cubicBezTo>
                  <a:cubicBezTo>
                    <a:pt x="936879" y="746252"/>
                    <a:pt x="944499" y="776732"/>
                    <a:pt x="967359" y="791972"/>
                  </a:cubicBezTo>
                  <a:cubicBezTo>
                    <a:pt x="974979" y="791972"/>
                    <a:pt x="982599" y="791972"/>
                    <a:pt x="990219" y="791972"/>
                  </a:cubicBezTo>
                  <a:close/>
                  <a:moveTo>
                    <a:pt x="738886" y="654939"/>
                  </a:moveTo>
                  <a:cubicBezTo>
                    <a:pt x="761746" y="654939"/>
                    <a:pt x="776986" y="639699"/>
                    <a:pt x="784606" y="624459"/>
                  </a:cubicBezTo>
                  <a:cubicBezTo>
                    <a:pt x="799846" y="601599"/>
                    <a:pt x="792226" y="571119"/>
                    <a:pt x="769366" y="555879"/>
                  </a:cubicBezTo>
                  <a:cubicBezTo>
                    <a:pt x="746506" y="540639"/>
                    <a:pt x="708406" y="548259"/>
                    <a:pt x="693166" y="571119"/>
                  </a:cubicBezTo>
                  <a:cubicBezTo>
                    <a:pt x="677926" y="593979"/>
                    <a:pt x="685546" y="632079"/>
                    <a:pt x="716026" y="647319"/>
                  </a:cubicBezTo>
                  <a:cubicBezTo>
                    <a:pt x="723646" y="647319"/>
                    <a:pt x="731266" y="654939"/>
                    <a:pt x="738886" y="654939"/>
                  </a:cubicBezTo>
                  <a:close/>
                  <a:moveTo>
                    <a:pt x="502793" y="487299"/>
                  </a:moveTo>
                  <a:cubicBezTo>
                    <a:pt x="518033" y="487299"/>
                    <a:pt x="533273" y="479679"/>
                    <a:pt x="540893" y="472059"/>
                  </a:cubicBezTo>
                  <a:cubicBezTo>
                    <a:pt x="563753" y="441579"/>
                    <a:pt x="556133" y="411099"/>
                    <a:pt x="533273" y="395859"/>
                  </a:cubicBezTo>
                  <a:cubicBezTo>
                    <a:pt x="510413" y="372999"/>
                    <a:pt x="472313" y="380619"/>
                    <a:pt x="457073" y="403479"/>
                  </a:cubicBezTo>
                  <a:cubicBezTo>
                    <a:pt x="441833" y="426339"/>
                    <a:pt x="441833" y="464439"/>
                    <a:pt x="472313" y="479679"/>
                  </a:cubicBezTo>
                  <a:cubicBezTo>
                    <a:pt x="479933" y="487299"/>
                    <a:pt x="487553" y="487299"/>
                    <a:pt x="502793" y="487299"/>
                  </a:cubicBezTo>
                  <a:close/>
                  <a:moveTo>
                    <a:pt x="274193" y="312166"/>
                  </a:moveTo>
                  <a:cubicBezTo>
                    <a:pt x="289433" y="312166"/>
                    <a:pt x="304673" y="304546"/>
                    <a:pt x="312293" y="289306"/>
                  </a:cubicBezTo>
                  <a:cubicBezTo>
                    <a:pt x="335153" y="266446"/>
                    <a:pt x="327533" y="235966"/>
                    <a:pt x="304673" y="213106"/>
                  </a:cubicBezTo>
                  <a:cubicBezTo>
                    <a:pt x="281813" y="197866"/>
                    <a:pt x="251333" y="197866"/>
                    <a:pt x="236093" y="220726"/>
                  </a:cubicBezTo>
                  <a:cubicBezTo>
                    <a:pt x="213233" y="243586"/>
                    <a:pt x="213233" y="274066"/>
                    <a:pt x="236093" y="296926"/>
                  </a:cubicBezTo>
                  <a:cubicBezTo>
                    <a:pt x="251333" y="304546"/>
                    <a:pt x="258953" y="312166"/>
                    <a:pt x="274193" y="312166"/>
                  </a:cubicBezTo>
                  <a:close/>
                  <a:moveTo>
                    <a:pt x="60960" y="114173"/>
                  </a:moveTo>
                  <a:cubicBezTo>
                    <a:pt x="76200" y="114173"/>
                    <a:pt x="91440" y="106553"/>
                    <a:pt x="99060" y="98933"/>
                  </a:cubicBezTo>
                  <a:cubicBezTo>
                    <a:pt x="121920" y="76200"/>
                    <a:pt x="121920" y="38100"/>
                    <a:pt x="99060" y="22860"/>
                  </a:cubicBezTo>
                  <a:cubicBezTo>
                    <a:pt x="76200" y="0"/>
                    <a:pt x="45720" y="0"/>
                    <a:pt x="22860" y="22860"/>
                  </a:cubicBezTo>
                  <a:cubicBezTo>
                    <a:pt x="0" y="38100"/>
                    <a:pt x="0" y="76200"/>
                    <a:pt x="22860" y="98933"/>
                  </a:cubicBezTo>
                  <a:cubicBezTo>
                    <a:pt x="30480" y="106553"/>
                    <a:pt x="45720" y="114173"/>
                    <a:pt x="60960" y="114173"/>
                  </a:cubicBezTo>
                  <a:close/>
                </a:path>
              </a:pathLst>
            </a:custGeom>
            <a:solidFill>
              <a:srgbClr val="BFBFBF"/>
            </a:solidFill>
          </p:spPr>
        </p:sp>
      </p:grpSp>
      <p:grpSp>
        <p:nvGrpSpPr>
          <p:cNvPr name="Group 6" id="6"/>
          <p:cNvGrpSpPr/>
          <p:nvPr/>
        </p:nvGrpSpPr>
        <p:grpSpPr>
          <a:xfrm rot="0">
            <a:off x="12734877" y="1918274"/>
            <a:ext cx="948740" cy="934803"/>
            <a:chOff x="0" y="0"/>
            <a:chExt cx="686160" cy="676080"/>
          </a:xfrm>
        </p:grpSpPr>
        <p:sp>
          <p:nvSpPr>
            <p:cNvPr name="Freeform 7" id="7"/>
            <p:cNvSpPr/>
            <p:nvPr/>
          </p:nvSpPr>
          <p:spPr>
            <a:xfrm flipH="false" flipV="false" rot="0">
              <a:off x="-7112" y="-6985"/>
              <a:ext cx="698881" cy="688848"/>
            </a:xfrm>
            <a:custGeom>
              <a:avLst/>
              <a:gdLst/>
              <a:ahLst/>
              <a:cxnLst/>
              <a:rect r="r" b="b" t="t" l="l"/>
              <a:pathLst>
                <a:path h="688848" w="698881">
                  <a:moveTo>
                    <a:pt x="529717" y="99314"/>
                  </a:moveTo>
                  <a:cubicBezTo>
                    <a:pt x="659892" y="194437"/>
                    <a:pt x="698881" y="383159"/>
                    <a:pt x="599948" y="518668"/>
                  </a:cubicBezTo>
                  <a:cubicBezTo>
                    <a:pt x="597281" y="522351"/>
                    <a:pt x="594614" y="525907"/>
                    <a:pt x="591693" y="529336"/>
                  </a:cubicBezTo>
                  <a:lnTo>
                    <a:pt x="555752" y="500507"/>
                  </a:lnTo>
                  <a:lnTo>
                    <a:pt x="592836" y="527812"/>
                  </a:lnTo>
                  <a:cubicBezTo>
                    <a:pt x="493649" y="662559"/>
                    <a:pt x="304800" y="688848"/>
                    <a:pt x="170688" y="590804"/>
                  </a:cubicBezTo>
                  <a:lnTo>
                    <a:pt x="197866" y="553593"/>
                  </a:lnTo>
                  <a:lnTo>
                    <a:pt x="170688" y="590804"/>
                  </a:lnTo>
                  <a:cubicBezTo>
                    <a:pt x="37846" y="493776"/>
                    <a:pt x="0" y="306578"/>
                    <a:pt x="99187" y="170815"/>
                  </a:cubicBezTo>
                  <a:cubicBezTo>
                    <a:pt x="99441" y="170434"/>
                    <a:pt x="99695" y="170180"/>
                    <a:pt x="99949" y="169799"/>
                  </a:cubicBezTo>
                  <a:lnTo>
                    <a:pt x="137033" y="197104"/>
                  </a:lnTo>
                  <a:lnTo>
                    <a:pt x="99822" y="169799"/>
                  </a:lnTo>
                  <a:cubicBezTo>
                    <a:pt x="197866" y="36830"/>
                    <a:pt x="393827" y="0"/>
                    <a:pt x="529717" y="99314"/>
                  </a:cubicBezTo>
                  <a:lnTo>
                    <a:pt x="502539" y="136525"/>
                  </a:lnTo>
                  <a:lnTo>
                    <a:pt x="529717" y="99314"/>
                  </a:lnTo>
                  <a:moveTo>
                    <a:pt x="475361" y="173736"/>
                  </a:moveTo>
                  <a:cubicBezTo>
                    <a:pt x="382778" y="106172"/>
                    <a:pt x="243713" y="130048"/>
                    <a:pt x="174117" y="224536"/>
                  </a:cubicBezTo>
                  <a:cubicBezTo>
                    <a:pt x="173990" y="224790"/>
                    <a:pt x="173736" y="224917"/>
                    <a:pt x="173609" y="225171"/>
                  </a:cubicBezTo>
                  <a:cubicBezTo>
                    <a:pt x="106680" y="316738"/>
                    <a:pt x="130048" y="447040"/>
                    <a:pt x="225044" y="516382"/>
                  </a:cubicBezTo>
                  <a:cubicBezTo>
                    <a:pt x="319278" y="585216"/>
                    <a:pt x="450342" y="566039"/>
                    <a:pt x="518668" y="473202"/>
                  </a:cubicBezTo>
                  <a:cubicBezTo>
                    <a:pt x="519049" y="472694"/>
                    <a:pt x="519430" y="472186"/>
                    <a:pt x="519811" y="471678"/>
                  </a:cubicBezTo>
                  <a:cubicBezTo>
                    <a:pt x="521716" y="469265"/>
                    <a:pt x="523621" y="466852"/>
                    <a:pt x="525399" y="464312"/>
                  </a:cubicBezTo>
                  <a:cubicBezTo>
                    <a:pt x="592074" y="372999"/>
                    <a:pt x="567436" y="241173"/>
                    <a:pt x="475234" y="173736"/>
                  </a:cubicBezTo>
                  <a:close/>
                </a:path>
              </a:pathLst>
            </a:custGeom>
            <a:solidFill>
              <a:srgbClr val="FFCC5F"/>
            </a:solidFill>
          </p:spPr>
        </p:sp>
      </p:grpSp>
      <p:grpSp>
        <p:nvGrpSpPr>
          <p:cNvPr name="Group 8" id="8"/>
          <p:cNvGrpSpPr/>
          <p:nvPr/>
        </p:nvGrpSpPr>
        <p:grpSpPr>
          <a:xfrm rot="0">
            <a:off x="8966796" y="4285644"/>
            <a:ext cx="360382" cy="346444"/>
            <a:chOff x="0" y="0"/>
            <a:chExt cx="260640" cy="250560"/>
          </a:xfrm>
        </p:grpSpPr>
        <p:sp>
          <p:nvSpPr>
            <p:cNvPr name="Freeform 9" id="9"/>
            <p:cNvSpPr/>
            <p:nvPr/>
          </p:nvSpPr>
          <p:spPr>
            <a:xfrm flipH="false" flipV="false" rot="0">
              <a:off x="0" y="0"/>
              <a:ext cx="260604" cy="250444"/>
            </a:xfrm>
            <a:custGeom>
              <a:avLst/>
              <a:gdLst/>
              <a:ahLst/>
              <a:cxnLst/>
              <a:rect r="r" b="b" t="t" l="l"/>
              <a:pathLst>
                <a:path h="250444" w="260604">
                  <a:moveTo>
                    <a:pt x="0" y="125222"/>
                  </a:moveTo>
                  <a:cubicBezTo>
                    <a:pt x="0" y="56134"/>
                    <a:pt x="58293" y="0"/>
                    <a:pt x="130302" y="0"/>
                  </a:cubicBezTo>
                  <a:cubicBezTo>
                    <a:pt x="202311" y="0"/>
                    <a:pt x="260604" y="56134"/>
                    <a:pt x="260604" y="125222"/>
                  </a:cubicBezTo>
                  <a:cubicBezTo>
                    <a:pt x="260604" y="194310"/>
                    <a:pt x="202311" y="250444"/>
                    <a:pt x="130302" y="250444"/>
                  </a:cubicBezTo>
                  <a:cubicBezTo>
                    <a:pt x="58293" y="250444"/>
                    <a:pt x="0" y="194437"/>
                    <a:pt x="0" y="125222"/>
                  </a:cubicBezTo>
                  <a:close/>
                </a:path>
              </a:pathLst>
            </a:custGeom>
            <a:solidFill>
              <a:srgbClr val="FFCC5F"/>
            </a:solidFill>
          </p:spPr>
        </p:sp>
      </p:grpSp>
      <p:grpSp>
        <p:nvGrpSpPr>
          <p:cNvPr name="Group 10" id="10"/>
          <p:cNvGrpSpPr/>
          <p:nvPr/>
        </p:nvGrpSpPr>
        <p:grpSpPr>
          <a:xfrm rot="0">
            <a:off x="8722891" y="4042735"/>
            <a:ext cx="843214" cy="847196"/>
            <a:chOff x="0" y="0"/>
            <a:chExt cx="609840" cy="612720"/>
          </a:xfrm>
        </p:grpSpPr>
        <p:sp>
          <p:nvSpPr>
            <p:cNvPr name="Freeform 11" id="11"/>
            <p:cNvSpPr/>
            <p:nvPr/>
          </p:nvSpPr>
          <p:spPr>
            <a:xfrm flipH="false" flipV="false" rot="0">
              <a:off x="0" y="0"/>
              <a:ext cx="609854" cy="612775"/>
            </a:xfrm>
            <a:custGeom>
              <a:avLst/>
              <a:gdLst/>
              <a:ahLst/>
              <a:cxnLst/>
              <a:rect r="r" b="b" t="t" l="l"/>
              <a:pathLst>
                <a:path h="612775" w="609854">
                  <a:moveTo>
                    <a:pt x="0" y="306324"/>
                  </a:moveTo>
                  <a:cubicBezTo>
                    <a:pt x="0" y="137414"/>
                    <a:pt x="136271" y="0"/>
                    <a:pt x="304927" y="0"/>
                  </a:cubicBezTo>
                  <a:lnTo>
                    <a:pt x="304927" y="46101"/>
                  </a:lnTo>
                  <a:lnTo>
                    <a:pt x="304927" y="0"/>
                  </a:lnTo>
                  <a:cubicBezTo>
                    <a:pt x="473583" y="0"/>
                    <a:pt x="609854" y="137414"/>
                    <a:pt x="609854" y="306324"/>
                  </a:cubicBezTo>
                  <a:lnTo>
                    <a:pt x="563753" y="306324"/>
                  </a:lnTo>
                  <a:lnTo>
                    <a:pt x="609854" y="306324"/>
                  </a:lnTo>
                  <a:cubicBezTo>
                    <a:pt x="609854" y="475234"/>
                    <a:pt x="473583" y="612648"/>
                    <a:pt x="304927" y="612648"/>
                  </a:cubicBezTo>
                  <a:lnTo>
                    <a:pt x="304927" y="566674"/>
                  </a:lnTo>
                  <a:lnTo>
                    <a:pt x="304927" y="612775"/>
                  </a:lnTo>
                  <a:cubicBezTo>
                    <a:pt x="136271" y="612775"/>
                    <a:pt x="0" y="475361"/>
                    <a:pt x="0" y="306324"/>
                  </a:cubicBezTo>
                  <a:lnTo>
                    <a:pt x="46101" y="306324"/>
                  </a:lnTo>
                  <a:lnTo>
                    <a:pt x="92202" y="306324"/>
                  </a:lnTo>
                  <a:lnTo>
                    <a:pt x="46101" y="306324"/>
                  </a:lnTo>
                  <a:lnTo>
                    <a:pt x="0" y="306324"/>
                  </a:lnTo>
                  <a:moveTo>
                    <a:pt x="92202" y="306324"/>
                  </a:moveTo>
                  <a:cubicBezTo>
                    <a:pt x="92202" y="331724"/>
                    <a:pt x="71628" y="352425"/>
                    <a:pt x="46101" y="352425"/>
                  </a:cubicBezTo>
                  <a:cubicBezTo>
                    <a:pt x="20574" y="352425"/>
                    <a:pt x="0" y="331851"/>
                    <a:pt x="0" y="306324"/>
                  </a:cubicBezTo>
                  <a:cubicBezTo>
                    <a:pt x="0" y="280797"/>
                    <a:pt x="20574" y="260223"/>
                    <a:pt x="46101" y="260223"/>
                  </a:cubicBezTo>
                  <a:cubicBezTo>
                    <a:pt x="71628" y="260223"/>
                    <a:pt x="92202" y="280797"/>
                    <a:pt x="92202" y="306324"/>
                  </a:cubicBezTo>
                  <a:cubicBezTo>
                    <a:pt x="92202" y="424815"/>
                    <a:pt x="187706" y="520573"/>
                    <a:pt x="304927" y="520573"/>
                  </a:cubicBezTo>
                  <a:cubicBezTo>
                    <a:pt x="422148" y="520573"/>
                    <a:pt x="517652" y="424942"/>
                    <a:pt x="517652" y="306324"/>
                  </a:cubicBezTo>
                  <a:cubicBezTo>
                    <a:pt x="517652" y="187706"/>
                    <a:pt x="422148" y="92202"/>
                    <a:pt x="304927" y="92202"/>
                  </a:cubicBezTo>
                  <a:lnTo>
                    <a:pt x="304927" y="46101"/>
                  </a:lnTo>
                  <a:lnTo>
                    <a:pt x="304927" y="92202"/>
                  </a:lnTo>
                  <a:cubicBezTo>
                    <a:pt x="187706" y="92202"/>
                    <a:pt x="92202" y="187833"/>
                    <a:pt x="92202" y="306451"/>
                  </a:cubicBezTo>
                  <a:close/>
                </a:path>
              </a:pathLst>
            </a:custGeom>
            <a:solidFill>
              <a:srgbClr val="FFCC5F"/>
            </a:solidFill>
          </p:spPr>
        </p:sp>
      </p:grpSp>
      <p:grpSp>
        <p:nvGrpSpPr>
          <p:cNvPr name="Group 12" id="12"/>
          <p:cNvGrpSpPr/>
          <p:nvPr/>
        </p:nvGrpSpPr>
        <p:grpSpPr>
          <a:xfrm rot="0">
            <a:off x="4879149" y="2192044"/>
            <a:ext cx="404185" cy="399208"/>
            <a:chOff x="0" y="0"/>
            <a:chExt cx="292320" cy="288720"/>
          </a:xfrm>
        </p:grpSpPr>
        <p:sp>
          <p:nvSpPr>
            <p:cNvPr name="Freeform 13" id="13"/>
            <p:cNvSpPr/>
            <p:nvPr/>
          </p:nvSpPr>
          <p:spPr>
            <a:xfrm flipH="false" flipV="false" rot="0">
              <a:off x="0" y="0"/>
              <a:ext cx="292227" cy="288671"/>
            </a:xfrm>
            <a:custGeom>
              <a:avLst/>
              <a:gdLst/>
              <a:ahLst/>
              <a:cxnLst/>
              <a:rect r="r" b="b" t="t" l="l"/>
              <a:pathLst>
                <a:path h="288671" w="292227">
                  <a:moveTo>
                    <a:pt x="69215" y="37973"/>
                  </a:moveTo>
                  <a:cubicBezTo>
                    <a:pt x="15367" y="83566"/>
                    <a:pt x="0" y="159512"/>
                    <a:pt x="46101" y="220345"/>
                  </a:cubicBezTo>
                  <a:cubicBezTo>
                    <a:pt x="84582" y="273558"/>
                    <a:pt x="161544" y="288671"/>
                    <a:pt x="223012" y="243078"/>
                  </a:cubicBezTo>
                  <a:cubicBezTo>
                    <a:pt x="276860" y="205105"/>
                    <a:pt x="292227" y="129159"/>
                    <a:pt x="253746" y="68326"/>
                  </a:cubicBezTo>
                  <a:cubicBezTo>
                    <a:pt x="207645" y="15240"/>
                    <a:pt x="130810" y="0"/>
                    <a:pt x="69215" y="37973"/>
                  </a:cubicBezTo>
                  <a:close/>
                </a:path>
              </a:pathLst>
            </a:custGeom>
            <a:solidFill>
              <a:srgbClr val="FFCC5F"/>
            </a:solidFill>
          </p:spPr>
        </p:sp>
      </p:grpSp>
      <p:grpSp>
        <p:nvGrpSpPr>
          <p:cNvPr name="Group 14" id="14"/>
          <p:cNvGrpSpPr/>
          <p:nvPr/>
        </p:nvGrpSpPr>
        <p:grpSpPr>
          <a:xfrm rot="0">
            <a:off x="4604383" y="1918274"/>
            <a:ext cx="948740" cy="934803"/>
            <a:chOff x="0" y="0"/>
            <a:chExt cx="686160" cy="676080"/>
          </a:xfrm>
        </p:grpSpPr>
        <p:sp>
          <p:nvSpPr>
            <p:cNvPr name="Freeform 15" id="15"/>
            <p:cNvSpPr/>
            <p:nvPr/>
          </p:nvSpPr>
          <p:spPr>
            <a:xfrm flipH="false" flipV="false" rot="0">
              <a:off x="-5588" y="-6858"/>
              <a:ext cx="698881" cy="688848"/>
            </a:xfrm>
            <a:custGeom>
              <a:avLst/>
              <a:gdLst/>
              <a:ahLst/>
              <a:cxnLst/>
              <a:rect r="r" b="b" t="t" l="l"/>
              <a:pathLst>
                <a:path h="688848" w="698881">
                  <a:moveTo>
                    <a:pt x="223520" y="173609"/>
                  </a:moveTo>
                  <a:cubicBezTo>
                    <a:pt x="131318" y="240919"/>
                    <a:pt x="106680" y="372872"/>
                    <a:pt x="173355" y="464185"/>
                  </a:cubicBezTo>
                  <a:cubicBezTo>
                    <a:pt x="175133" y="466725"/>
                    <a:pt x="177038" y="469138"/>
                    <a:pt x="178943" y="471551"/>
                  </a:cubicBezTo>
                  <a:cubicBezTo>
                    <a:pt x="179324" y="472059"/>
                    <a:pt x="179705" y="472567"/>
                    <a:pt x="180086" y="473075"/>
                  </a:cubicBezTo>
                  <a:cubicBezTo>
                    <a:pt x="248412" y="565912"/>
                    <a:pt x="379476" y="585089"/>
                    <a:pt x="473710" y="516255"/>
                  </a:cubicBezTo>
                  <a:lnTo>
                    <a:pt x="500888" y="553466"/>
                  </a:lnTo>
                  <a:lnTo>
                    <a:pt x="473710" y="516255"/>
                  </a:lnTo>
                  <a:cubicBezTo>
                    <a:pt x="568706" y="446913"/>
                    <a:pt x="592074" y="316611"/>
                    <a:pt x="525145" y="225044"/>
                  </a:cubicBezTo>
                  <a:cubicBezTo>
                    <a:pt x="525018" y="224790"/>
                    <a:pt x="524764" y="224663"/>
                    <a:pt x="524637" y="224409"/>
                  </a:cubicBezTo>
                  <a:lnTo>
                    <a:pt x="561721" y="197104"/>
                  </a:lnTo>
                  <a:lnTo>
                    <a:pt x="524637" y="224409"/>
                  </a:lnTo>
                  <a:cubicBezTo>
                    <a:pt x="455041" y="129921"/>
                    <a:pt x="315976" y="106045"/>
                    <a:pt x="223393" y="173609"/>
                  </a:cubicBezTo>
                  <a:lnTo>
                    <a:pt x="196342" y="136398"/>
                  </a:lnTo>
                  <a:lnTo>
                    <a:pt x="223520" y="173609"/>
                  </a:lnTo>
                  <a:moveTo>
                    <a:pt x="169164" y="99187"/>
                  </a:moveTo>
                  <a:cubicBezTo>
                    <a:pt x="305054" y="0"/>
                    <a:pt x="501015" y="36703"/>
                    <a:pt x="598932" y="169799"/>
                  </a:cubicBezTo>
                  <a:cubicBezTo>
                    <a:pt x="599186" y="170180"/>
                    <a:pt x="599440" y="170434"/>
                    <a:pt x="599694" y="170815"/>
                  </a:cubicBezTo>
                  <a:cubicBezTo>
                    <a:pt x="698881" y="306578"/>
                    <a:pt x="661035" y="493776"/>
                    <a:pt x="528193" y="590804"/>
                  </a:cubicBezTo>
                  <a:cubicBezTo>
                    <a:pt x="393954" y="688848"/>
                    <a:pt x="205232" y="662559"/>
                    <a:pt x="106045" y="527812"/>
                  </a:cubicBezTo>
                  <a:lnTo>
                    <a:pt x="143129" y="500507"/>
                  </a:lnTo>
                  <a:lnTo>
                    <a:pt x="107188" y="529209"/>
                  </a:lnTo>
                  <a:cubicBezTo>
                    <a:pt x="104394" y="525653"/>
                    <a:pt x="101600" y="522097"/>
                    <a:pt x="98933" y="518541"/>
                  </a:cubicBezTo>
                  <a:cubicBezTo>
                    <a:pt x="0" y="383032"/>
                    <a:pt x="38989" y="194183"/>
                    <a:pt x="169164" y="99187"/>
                  </a:cubicBezTo>
                  <a:close/>
                </a:path>
              </a:pathLst>
            </a:custGeom>
            <a:solidFill>
              <a:srgbClr val="FFCC5F"/>
            </a:solidFill>
          </p:spPr>
        </p:sp>
      </p:grpSp>
      <p:grpSp>
        <p:nvGrpSpPr>
          <p:cNvPr name="Group 16" id="16"/>
          <p:cNvGrpSpPr/>
          <p:nvPr/>
        </p:nvGrpSpPr>
        <p:grpSpPr>
          <a:xfrm rot="0">
            <a:off x="1025337" y="1009650"/>
            <a:ext cx="16233963" cy="908624"/>
            <a:chOff x="0" y="0"/>
            <a:chExt cx="21645284" cy="1211498"/>
          </a:xfrm>
        </p:grpSpPr>
        <p:sp>
          <p:nvSpPr>
            <p:cNvPr name="AutoShape 17" id="17"/>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18" id="18"/>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0" id="20"/>
          <p:cNvGrpSpPr/>
          <p:nvPr/>
        </p:nvGrpSpPr>
        <p:grpSpPr>
          <a:xfrm rot="0">
            <a:off x="5511311" y="-3860862"/>
            <a:ext cx="7256419" cy="7278320"/>
            <a:chOff x="0" y="0"/>
            <a:chExt cx="5248080" cy="5263920"/>
          </a:xfrm>
        </p:grpSpPr>
        <p:sp>
          <p:nvSpPr>
            <p:cNvPr name="Freeform 21" id="21"/>
            <p:cNvSpPr/>
            <p:nvPr/>
          </p:nvSpPr>
          <p:spPr>
            <a:xfrm flipH="false" flipV="false" rot="0">
              <a:off x="0" y="0"/>
              <a:ext cx="5248021" cy="5263896"/>
            </a:xfrm>
            <a:custGeom>
              <a:avLst/>
              <a:gdLst/>
              <a:ahLst/>
              <a:cxnLst/>
              <a:rect r="r" b="b" t="t" l="l"/>
              <a:pathLst>
                <a:path h="5263896" w="5248021">
                  <a:moveTo>
                    <a:pt x="0" y="2631948"/>
                  </a:moveTo>
                  <a:cubicBezTo>
                    <a:pt x="0" y="1178306"/>
                    <a:pt x="1174877" y="0"/>
                    <a:pt x="2624074" y="0"/>
                  </a:cubicBezTo>
                  <a:cubicBezTo>
                    <a:pt x="4073271" y="0"/>
                    <a:pt x="5248021" y="1178306"/>
                    <a:pt x="5248021" y="2631948"/>
                  </a:cubicBezTo>
                  <a:cubicBezTo>
                    <a:pt x="5248021" y="4085590"/>
                    <a:pt x="4073271" y="5263896"/>
                    <a:pt x="2624074" y="5263896"/>
                  </a:cubicBezTo>
                  <a:cubicBezTo>
                    <a:pt x="1174877" y="5263896"/>
                    <a:pt x="0" y="4085590"/>
                    <a:pt x="0" y="2631948"/>
                  </a:cubicBezTo>
                  <a:close/>
                </a:path>
              </a:pathLst>
            </a:custGeom>
            <a:solidFill>
              <a:srgbClr val="7AB6E8"/>
            </a:solidFill>
          </p:spPr>
        </p:sp>
      </p:grpSp>
      <p:grpSp>
        <p:nvGrpSpPr>
          <p:cNvPr name="Group 22" id="22"/>
          <p:cNvGrpSpPr/>
          <p:nvPr/>
        </p:nvGrpSpPr>
        <p:grpSpPr>
          <a:xfrm rot="0">
            <a:off x="13009643" y="2192044"/>
            <a:ext cx="399208" cy="399208"/>
            <a:chOff x="0" y="0"/>
            <a:chExt cx="288720" cy="288720"/>
          </a:xfrm>
        </p:grpSpPr>
        <p:sp>
          <p:nvSpPr>
            <p:cNvPr name="Freeform 23" id="23"/>
            <p:cNvSpPr/>
            <p:nvPr/>
          </p:nvSpPr>
          <p:spPr>
            <a:xfrm flipH="false" flipV="false" rot="0">
              <a:off x="0" y="0"/>
              <a:ext cx="288671" cy="288671"/>
            </a:xfrm>
            <a:custGeom>
              <a:avLst/>
              <a:gdLst/>
              <a:ahLst/>
              <a:cxnLst/>
              <a:rect r="r" b="b" t="t" l="l"/>
              <a:pathLst>
                <a:path h="288671" w="288671">
                  <a:moveTo>
                    <a:pt x="220345" y="37973"/>
                  </a:moveTo>
                  <a:cubicBezTo>
                    <a:pt x="273558" y="83566"/>
                    <a:pt x="288671" y="159512"/>
                    <a:pt x="243078" y="220345"/>
                  </a:cubicBezTo>
                  <a:cubicBezTo>
                    <a:pt x="205105" y="273558"/>
                    <a:pt x="129159" y="288671"/>
                    <a:pt x="68326" y="243078"/>
                  </a:cubicBezTo>
                  <a:cubicBezTo>
                    <a:pt x="15240" y="205105"/>
                    <a:pt x="0" y="129159"/>
                    <a:pt x="37973" y="68326"/>
                  </a:cubicBezTo>
                  <a:cubicBezTo>
                    <a:pt x="83566" y="15240"/>
                    <a:pt x="159512" y="0"/>
                    <a:pt x="220345" y="37973"/>
                  </a:cubicBezTo>
                  <a:close/>
                </a:path>
              </a:pathLst>
            </a:custGeom>
            <a:solidFill>
              <a:srgbClr val="FFCC5F"/>
            </a:solidFill>
          </p:spPr>
        </p:sp>
      </p:grpSp>
      <p:sp>
        <p:nvSpPr>
          <p:cNvPr name="Freeform 24" id="24"/>
          <p:cNvSpPr/>
          <p:nvPr/>
        </p:nvSpPr>
        <p:spPr>
          <a:xfrm flipH="false" flipV="true" rot="-10800000">
            <a:off x="-845568" y="7715111"/>
            <a:ext cx="8370584" cy="3119945"/>
          </a:xfrm>
          <a:custGeom>
            <a:avLst/>
            <a:gdLst/>
            <a:ahLst/>
            <a:cxnLst/>
            <a:rect r="r" b="b" t="t" l="l"/>
            <a:pathLst>
              <a:path h="3119945" w="8370584">
                <a:moveTo>
                  <a:pt x="0" y="3119945"/>
                </a:moveTo>
                <a:lnTo>
                  <a:pt x="8370584" y="3119945"/>
                </a:lnTo>
                <a:lnTo>
                  <a:pt x="8370584" y="0"/>
                </a:lnTo>
                <a:lnTo>
                  <a:pt x="0" y="0"/>
                </a:lnTo>
                <a:lnTo>
                  <a:pt x="0" y="311994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4060787" y="5810460"/>
            <a:ext cx="5341018" cy="6895680"/>
          </a:xfrm>
          <a:custGeom>
            <a:avLst/>
            <a:gdLst/>
            <a:ahLst/>
            <a:cxnLst/>
            <a:rect r="r" b="b" t="t" l="l"/>
            <a:pathLst>
              <a:path h="6895680" w="5341018">
                <a:moveTo>
                  <a:pt x="0" y="0"/>
                </a:moveTo>
                <a:lnTo>
                  <a:pt x="5341018" y="0"/>
                </a:lnTo>
                <a:lnTo>
                  <a:pt x="5341018" y="6895680"/>
                </a:lnTo>
                <a:lnTo>
                  <a:pt x="0" y="6895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13743008" y="2179950"/>
            <a:ext cx="2944297" cy="2933757"/>
            <a:chOff x="0" y="0"/>
            <a:chExt cx="3419280" cy="3407040"/>
          </a:xfrm>
        </p:grpSpPr>
        <p:sp>
          <p:nvSpPr>
            <p:cNvPr name="Freeform 27" id="27"/>
            <p:cNvSpPr/>
            <p:nvPr/>
          </p:nvSpPr>
          <p:spPr>
            <a:xfrm flipH="false" flipV="false" rot="0">
              <a:off x="0" y="0"/>
              <a:ext cx="3419348" cy="3407029"/>
            </a:xfrm>
            <a:custGeom>
              <a:avLst/>
              <a:gdLst/>
              <a:ahLst/>
              <a:cxnLst/>
              <a:rect r="r" b="b" t="t" l="l"/>
              <a:pathLst>
                <a:path h="3407029" w="3419348">
                  <a:moveTo>
                    <a:pt x="769112" y="2896362"/>
                  </a:moveTo>
                  <a:cubicBezTo>
                    <a:pt x="1439291" y="3407029"/>
                    <a:pt x="2398776" y="3269869"/>
                    <a:pt x="2909062" y="2599055"/>
                  </a:cubicBezTo>
                  <a:cubicBezTo>
                    <a:pt x="3419348" y="1920748"/>
                    <a:pt x="3289808" y="960374"/>
                    <a:pt x="2612009" y="457327"/>
                  </a:cubicBezTo>
                  <a:cubicBezTo>
                    <a:pt x="2018030" y="0"/>
                    <a:pt x="1187958" y="53340"/>
                    <a:pt x="654939" y="548767"/>
                  </a:cubicBezTo>
                  <a:cubicBezTo>
                    <a:pt x="106680" y="480187"/>
                    <a:pt x="106680" y="480187"/>
                    <a:pt x="106680" y="480187"/>
                  </a:cubicBezTo>
                  <a:cubicBezTo>
                    <a:pt x="327406" y="990854"/>
                    <a:pt x="327406" y="990854"/>
                    <a:pt x="327406" y="990854"/>
                  </a:cubicBezTo>
                  <a:cubicBezTo>
                    <a:pt x="0" y="1631061"/>
                    <a:pt x="167513" y="2439035"/>
                    <a:pt x="769112" y="2896362"/>
                  </a:cubicBezTo>
                  <a:close/>
                </a:path>
              </a:pathLst>
            </a:custGeom>
            <a:solidFill>
              <a:srgbClr val="7AB6E8"/>
            </a:solidFill>
          </p:spPr>
        </p:sp>
      </p:grpSp>
      <p:grpSp>
        <p:nvGrpSpPr>
          <p:cNvPr name="Group 28" id="28"/>
          <p:cNvGrpSpPr/>
          <p:nvPr/>
        </p:nvGrpSpPr>
        <p:grpSpPr>
          <a:xfrm rot="0">
            <a:off x="1659466" y="2233441"/>
            <a:ext cx="2944917" cy="2933757"/>
            <a:chOff x="0" y="0"/>
            <a:chExt cx="3420000" cy="3407040"/>
          </a:xfrm>
        </p:grpSpPr>
        <p:sp>
          <p:nvSpPr>
            <p:cNvPr name="Freeform 29" id="29"/>
            <p:cNvSpPr/>
            <p:nvPr/>
          </p:nvSpPr>
          <p:spPr>
            <a:xfrm flipH="false" flipV="false" rot="0">
              <a:off x="127" y="0"/>
              <a:ext cx="3419856" cy="3407029"/>
            </a:xfrm>
            <a:custGeom>
              <a:avLst/>
              <a:gdLst/>
              <a:ahLst/>
              <a:cxnLst/>
              <a:rect r="r" b="b" t="t" l="l"/>
              <a:pathLst>
                <a:path h="3407029" w="3419856">
                  <a:moveTo>
                    <a:pt x="2650617" y="2896362"/>
                  </a:moveTo>
                  <a:cubicBezTo>
                    <a:pt x="1980311" y="3407029"/>
                    <a:pt x="1020572" y="3269869"/>
                    <a:pt x="510286" y="2599055"/>
                  </a:cubicBezTo>
                  <a:cubicBezTo>
                    <a:pt x="0" y="1928241"/>
                    <a:pt x="129413" y="967994"/>
                    <a:pt x="807212" y="457327"/>
                  </a:cubicBezTo>
                  <a:cubicBezTo>
                    <a:pt x="1401445" y="0"/>
                    <a:pt x="2224024" y="53340"/>
                    <a:pt x="2764790" y="548767"/>
                  </a:cubicBezTo>
                  <a:cubicBezTo>
                    <a:pt x="3313176" y="480187"/>
                    <a:pt x="3313176" y="480187"/>
                    <a:pt x="3313176" y="480187"/>
                  </a:cubicBezTo>
                  <a:cubicBezTo>
                    <a:pt x="3092323" y="990854"/>
                    <a:pt x="3092323" y="990854"/>
                    <a:pt x="3092323" y="990854"/>
                  </a:cubicBezTo>
                  <a:cubicBezTo>
                    <a:pt x="3419856" y="1638681"/>
                    <a:pt x="3252216" y="2446655"/>
                    <a:pt x="2650490" y="2896362"/>
                  </a:cubicBezTo>
                  <a:close/>
                </a:path>
              </a:pathLst>
            </a:custGeom>
            <a:solidFill>
              <a:srgbClr val="7AB6E8"/>
            </a:solidFill>
          </p:spPr>
        </p:sp>
      </p:grpSp>
      <p:grpSp>
        <p:nvGrpSpPr>
          <p:cNvPr name="Group 30" id="30"/>
          <p:cNvGrpSpPr/>
          <p:nvPr/>
        </p:nvGrpSpPr>
        <p:grpSpPr>
          <a:xfrm rot="0">
            <a:off x="7825446" y="5013967"/>
            <a:ext cx="2657245" cy="3037294"/>
            <a:chOff x="0" y="0"/>
            <a:chExt cx="3085920" cy="3527280"/>
          </a:xfrm>
        </p:grpSpPr>
        <p:sp>
          <p:nvSpPr>
            <p:cNvPr name="Freeform 31" id="31"/>
            <p:cNvSpPr/>
            <p:nvPr/>
          </p:nvSpPr>
          <p:spPr>
            <a:xfrm flipH="false" flipV="false" rot="0">
              <a:off x="0" y="0"/>
              <a:ext cx="3085973" cy="3527298"/>
            </a:xfrm>
            <a:custGeom>
              <a:avLst/>
              <a:gdLst/>
              <a:ahLst/>
              <a:cxnLst/>
              <a:rect r="r" b="b" t="t" l="l"/>
              <a:pathLst>
                <a:path h="3527298" w="3085973">
                  <a:moveTo>
                    <a:pt x="3070733" y="1957959"/>
                  </a:moveTo>
                  <a:cubicBezTo>
                    <a:pt x="3085973" y="2803652"/>
                    <a:pt x="2415413" y="3496818"/>
                    <a:pt x="1569720" y="3512058"/>
                  </a:cubicBezTo>
                  <a:cubicBezTo>
                    <a:pt x="724027" y="3527298"/>
                    <a:pt x="30480" y="2856865"/>
                    <a:pt x="7620" y="2011172"/>
                  </a:cubicBezTo>
                  <a:cubicBezTo>
                    <a:pt x="0" y="1264666"/>
                    <a:pt x="525780" y="632333"/>
                    <a:pt x="1234313" y="487553"/>
                  </a:cubicBezTo>
                  <a:cubicBezTo>
                    <a:pt x="1501013" y="0"/>
                    <a:pt x="1501013" y="0"/>
                    <a:pt x="1501013" y="0"/>
                  </a:cubicBezTo>
                  <a:cubicBezTo>
                    <a:pt x="1790573" y="472313"/>
                    <a:pt x="1790573" y="472313"/>
                    <a:pt x="1790573" y="472313"/>
                  </a:cubicBezTo>
                  <a:cubicBezTo>
                    <a:pt x="2506853" y="594233"/>
                    <a:pt x="3055366" y="1203706"/>
                    <a:pt x="3070606" y="1957832"/>
                  </a:cubicBezTo>
                  <a:close/>
                </a:path>
              </a:pathLst>
            </a:custGeom>
            <a:solidFill>
              <a:srgbClr val="7AB6E8"/>
            </a:solidFill>
          </p:spPr>
        </p:sp>
      </p:grpSp>
      <p:sp>
        <p:nvSpPr>
          <p:cNvPr name="Freeform 32" id="32"/>
          <p:cNvSpPr/>
          <p:nvPr/>
        </p:nvSpPr>
        <p:spPr>
          <a:xfrm flipH="false" flipV="false" rot="0">
            <a:off x="2414883" y="3045522"/>
            <a:ext cx="1338301" cy="1267736"/>
          </a:xfrm>
          <a:custGeom>
            <a:avLst/>
            <a:gdLst/>
            <a:ahLst/>
            <a:cxnLst/>
            <a:rect r="r" b="b" t="t" l="l"/>
            <a:pathLst>
              <a:path h="1267736" w="1338301">
                <a:moveTo>
                  <a:pt x="0" y="0"/>
                </a:moveTo>
                <a:lnTo>
                  <a:pt x="1338300" y="0"/>
                </a:lnTo>
                <a:lnTo>
                  <a:pt x="1338300" y="1267736"/>
                </a:lnTo>
                <a:lnTo>
                  <a:pt x="0" y="12677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3" id="33"/>
          <p:cNvSpPr/>
          <p:nvPr/>
        </p:nvSpPr>
        <p:spPr>
          <a:xfrm flipH="false" flipV="false" rot="0">
            <a:off x="14630497" y="2992032"/>
            <a:ext cx="1169319" cy="1416576"/>
          </a:xfrm>
          <a:custGeom>
            <a:avLst/>
            <a:gdLst/>
            <a:ahLst/>
            <a:cxnLst/>
            <a:rect r="r" b="b" t="t" l="l"/>
            <a:pathLst>
              <a:path h="1416576" w="1169319">
                <a:moveTo>
                  <a:pt x="0" y="0"/>
                </a:moveTo>
                <a:lnTo>
                  <a:pt x="1169318" y="0"/>
                </a:lnTo>
                <a:lnTo>
                  <a:pt x="1169318" y="1416575"/>
                </a:lnTo>
                <a:lnTo>
                  <a:pt x="0" y="14165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8424292" y="5991918"/>
            <a:ext cx="1393682" cy="1391148"/>
          </a:xfrm>
          <a:custGeom>
            <a:avLst/>
            <a:gdLst/>
            <a:ahLst/>
            <a:cxnLst/>
            <a:rect r="r" b="b" t="t" l="l"/>
            <a:pathLst>
              <a:path h="1391148" w="1393682">
                <a:moveTo>
                  <a:pt x="0" y="0"/>
                </a:moveTo>
                <a:lnTo>
                  <a:pt x="1393682" y="0"/>
                </a:lnTo>
                <a:lnTo>
                  <a:pt x="1393682" y="1391147"/>
                </a:lnTo>
                <a:lnTo>
                  <a:pt x="0" y="13911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5" id="35"/>
          <p:cNvSpPr txBox="true"/>
          <p:nvPr/>
        </p:nvSpPr>
        <p:spPr>
          <a:xfrm rot="0">
            <a:off x="6306623" y="1397287"/>
            <a:ext cx="5665795" cy="1117638"/>
          </a:xfrm>
          <a:prstGeom prst="rect">
            <a:avLst/>
          </a:prstGeom>
        </p:spPr>
        <p:txBody>
          <a:bodyPr anchor="t" rtlCol="false" tIns="0" lIns="0" bIns="0" rIns="0">
            <a:spAutoFit/>
          </a:bodyPr>
          <a:lstStyle/>
          <a:p>
            <a:pPr algn="ctr" marL="0" indent="0" lvl="0">
              <a:lnSpc>
                <a:spcPts val="4306"/>
              </a:lnSpc>
            </a:pPr>
            <a:r>
              <a:rPr lang="en-US" sz="3364">
                <a:solidFill>
                  <a:srgbClr val="292F33"/>
                </a:solidFill>
                <a:latin typeface="Poppins Ultra-Bold"/>
              </a:rPr>
              <a:t>EL AUTOSERVICIO EN BUSINESS INTELLIGENCE</a:t>
            </a:r>
          </a:p>
        </p:txBody>
      </p:sp>
      <p:sp>
        <p:nvSpPr>
          <p:cNvPr name="TextBox 36" id="36"/>
          <p:cNvSpPr txBox="true"/>
          <p:nvPr/>
        </p:nvSpPr>
        <p:spPr>
          <a:xfrm rot="0">
            <a:off x="320685" y="5542021"/>
            <a:ext cx="5585648" cy="2613111"/>
          </a:xfrm>
          <a:prstGeom prst="rect">
            <a:avLst/>
          </a:prstGeom>
        </p:spPr>
        <p:txBody>
          <a:bodyPr anchor="t" rtlCol="false" tIns="0" lIns="0" bIns="0" rIns="0">
            <a:spAutoFit/>
          </a:bodyPr>
          <a:lstStyle/>
          <a:p>
            <a:pPr algn="ctr" marL="296133" indent="-148067" lvl="1">
              <a:lnSpc>
                <a:spcPts val="1920"/>
              </a:lnSpc>
              <a:spcBef>
                <a:spcPct val="0"/>
              </a:spcBef>
              <a:buFont typeface="Arial"/>
              <a:buChar char="•"/>
            </a:pPr>
            <a:r>
              <a:rPr lang="en-US" sz="1371">
                <a:solidFill>
                  <a:srgbClr val="000000"/>
                </a:solidFill>
                <a:latin typeface="Open Sans Light"/>
              </a:rPr>
              <a:t>Reduci</a:t>
            </a:r>
            <a:r>
              <a:rPr lang="en-US" sz="1371">
                <a:solidFill>
                  <a:srgbClr val="000000"/>
                </a:solidFill>
                <a:latin typeface="Open Sans Light"/>
              </a:rPr>
              <a:t>r Barreras de Entrada y Fomentar la Cultura Basada en Datos:</a:t>
            </a:r>
          </a:p>
          <a:p>
            <a:pPr algn="ctr" marL="592267" indent="-197422" lvl="2">
              <a:lnSpc>
                <a:spcPts val="1920"/>
              </a:lnSpc>
              <a:spcBef>
                <a:spcPct val="0"/>
              </a:spcBef>
              <a:buFont typeface="Arial"/>
              <a:buChar char="⚬"/>
            </a:pPr>
            <a:r>
              <a:rPr lang="en-US" sz="1371">
                <a:solidFill>
                  <a:srgbClr val="000000"/>
                </a:solidFill>
                <a:latin typeface="Open Sans Light"/>
              </a:rPr>
              <a:t>Mayor participación en la toma de decisiones basadas en datos.</a:t>
            </a:r>
          </a:p>
          <a:p>
            <a:pPr algn="ctr" marL="592267" indent="-197422" lvl="2">
              <a:lnSpc>
                <a:spcPts val="1920"/>
              </a:lnSpc>
              <a:spcBef>
                <a:spcPct val="0"/>
              </a:spcBef>
              <a:buFont typeface="Arial"/>
              <a:buChar char="⚬"/>
            </a:pPr>
            <a:r>
              <a:rPr lang="en-US" sz="1371">
                <a:solidFill>
                  <a:srgbClr val="000000"/>
                </a:solidFill>
                <a:latin typeface="Open Sans Light"/>
              </a:rPr>
              <a:t>Oportunidades para el cambio positivo en la organización.</a:t>
            </a:r>
          </a:p>
          <a:p>
            <a:pPr algn="ctr" marL="296133" indent="-148067" lvl="1">
              <a:lnSpc>
                <a:spcPts val="1920"/>
              </a:lnSpc>
              <a:spcBef>
                <a:spcPct val="0"/>
              </a:spcBef>
              <a:buFont typeface="Arial"/>
              <a:buChar char="•"/>
            </a:pPr>
            <a:r>
              <a:rPr lang="en-US" sz="1371">
                <a:solidFill>
                  <a:srgbClr val="000000"/>
                </a:solidFill>
                <a:latin typeface="Open Sans Light"/>
              </a:rPr>
              <a:t>Consolidación de una Única Fuente de Información:</a:t>
            </a:r>
          </a:p>
          <a:p>
            <a:pPr algn="ctr" marL="592267" indent="-197422" lvl="2">
              <a:lnSpc>
                <a:spcPts val="1920"/>
              </a:lnSpc>
              <a:spcBef>
                <a:spcPct val="0"/>
              </a:spcBef>
              <a:buFont typeface="Arial"/>
              <a:buChar char="⚬"/>
            </a:pPr>
            <a:r>
              <a:rPr lang="en-US" sz="1371">
                <a:solidFill>
                  <a:srgbClr val="000000"/>
                </a:solidFill>
                <a:latin typeface="Open Sans Light"/>
              </a:rPr>
              <a:t>Facilita el seguimiento de métricas y unifica el lenguaje organizacional.</a:t>
            </a:r>
          </a:p>
          <a:p>
            <a:pPr algn="ctr" marL="296133" indent="-148067" lvl="1">
              <a:lnSpc>
                <a:spcPts val="1920"/>
              </a:lnSpc>
              <a:spcBef>
                <a:spcPct val="0"/>
              </a:spcBef>
              <a:buFont typeface="Arial"/>
              <a:buChar char="•"/>
            </a:pPr>
            <a:r>
              <a:rPr lang="en-US" sz="1371">
                <a:solidFill>
                  <a:srgbClr val="000000"/>
                </a:solidFill>
                <a:latin typeface="Open Sans Light"/>
              </a:rPr>
              <a:t>Liberar Recursos Técnicos:</a:t>
            </a:r>
          </a:p>
          <a:p>
            <a:pPr algn="ctr" marL="592267" indent="-197422" lvl="2">
              <a:lnSpc>
                <a:spcPts val="1920"/>
              </a:lnSpc>
              <a:spcBef>
                <a:spcPct val="0"/>
              </a:spcBef>
              <a:buFont typeface="Arial"/>
              <a:buChar char="⚬"/>
            </a:pPr>
            <a:r>
              <a:rPr lang="en-US" sz="1371">
                <a:solidFill>
                  <a:srgbClr val="000000"/>
                </a:solidFill>
                <a:latin typeface="Open Sans Light"/>
              </a:rPr>
              <a:t>Redirige a los ingenieros hacia proyectos de mayor valor y retorno de inversión.</a:t>
            </a:r>
          </a:p>
          <a:p>
            <a:pPr algn="ctr">
              <a:lnSpc>
                <a:spcPts val="1920"/>
              </a:lnSpc>
              <a:spcBef>
                <a:spcPct val="0"/>
              </a:spcBef>
            </a:pPr>
          </a:p>
        </p:txBody>
      </p:sp>
      <p:sp>
        <p:nvSpPr>
          <p:cNvPr name="TextBox 37" id="37"/>
          <p:cNvSpPr txBox="true"/>
          <p:nvPr/>
        </p:nvSpPr>
        <p:spPr>
          <a:xfrm rot="0">
            <a:off x="1171228" y="5075607"/>
            <a:ext cx="4318181" cy="290916"/>
          </a:xfrm>
          <a:prstGeom prst="rect">
            <a:avLst/>
          </a:prstGeom>
        </p:spPr>
        <p:txBody>
          <a:bodyPr anchor="t" rtlCol="false" tIns="0" lIns="0" bIns="0" rIns="0">
            <a:spAutoFit/>
          </a:bodyPr>
          <a:lstStyle/>
          <a:p>
            <a:pPr algn="ctr">
              <a:lnSpc>
                <a:spcPts val="2340"/>
              </a:lnSpc>
              <a:spcBef>
                <a:spcPct val="0"/>
              </a:spcBef>
            </a:pPr>
            <a:r>
              <a:rPr lang="en-US" sz="1671">
                <a:solidFill>
                  <a:srgbClr val="7AB6E8"/>
                </a:solidFill>
                <a:latin typeface="Open Sans Bold"/>
              </a:rPr>
              <a:t>BENEFICIOS DEL AUTOSERVICIO EN BI</a:t>
            </a:r>
          </a:p>
        </p:txBody>
      </p:sp>
      <p:sp>
        <p:nvSpPr>
          <p:cNvPr name="TextBox 38" id="38"/>
          <p:cNvSpPr txBox="true"/>
          <p:nvPr/>
        </p:nvSpPr>
        <p:spPr>
          <a:xfrm rot="0">
            <a:off x="11308282" y="5589646"/>
            <a:ext cx="7186344" cy="946236"/>
          </a:xfrm>
          <a:prstGeom prst="rect">
            <a:avLst/>
          </a:prstGeom>
        </p:spPr>
        <p:txBody>
          <a:bodyPr anchor="t" rtlCol="false" tIns="0" lIns="0" bIns="0" rIns="0">
            <a:spAutoFit/>
          </a:bodyPr>
          <a:lstStyle/>
          <a:p>
            <a:pPr algn="ctr" marL="296133" indent="-148067" lvl="1">
              <a:lnSpc>
                <a:spcPts val="1920"/>
              </a:lnSpc>
              <a:spcBef>
                <a:spcPct val="0"/>
              </a:spcBef>
              <a:buFont typeface="Arial"/>
              <a:buChar char="•"/>
            </a:pPr>
            <a:r>
              <a:rPr lang="en-US" sz="1371">
                <a:solidFill>
                  <a:srgbClr val="000000"/>
                </a:solidFill>
                <a:latin typeface="Open Sans Light"/>
              </a:rPr>
              <a:t>Her</a:t>
            </a:r>
            <a:r>
              <a:rPr lang="en-US" sz="1371">
                <a:solidFill>
                  <a:srgbClr val="000000"/>
                </a:solidFill>
                <a:latin typeface="Open Sans Light"/>
              </a:rPr>
              <a:t>ramientas y capacidades adecuadas para las personas y roles correctos.</a:t>
            </a:r>
          </a:p>
          <a:p>
            <a:pPr algn="ctr" marL="296133" indent="-148067" lvl="1">
              <a:lnSpc>
                <a:spcPts val="1920"/>
              </a:lnSpc>
              <a:spcBef>
                <a:spcPct val="0"/>
              </a:spcBef>
              <a:buFont typeface="Arial"/>
              <a:buChar char="•"/>
            </a:pPr>
            <a:r>
              <a:rPr lang="en-US" sz="1371">
                <a:solidFill>
                  <a:srgbClr val="000000"/>
                </a:solidFill>
                <a:latin typeface="Open Sans Light"/>
              </a:rPr>
              <a:t>Enfoque en todos los usuarios finales, con énfasis en la intuición y facilidad de uso.</a:t>
            </a:r>
          </a:p>
          <a:p>
            <a:pPr algn="ctr" marL="296133" indent="-148067" lvl="1">
              <a:lnSpc>
                <a:spcPts val="1920"/>
              </a:lnSpc>
              <a:spcBef>
                <a:spcPct val="0"/>
              </a:spcBef>
              <a:buFont typeface="Arial"/>
              <a:buChar char="•"/>
            </a:pPr>
            <a:r>
              <a:rPr lang="en-US" sz="1371">
                <a:solidFill>
                  <a:srgbClr val="000000"/>
                </a:solidFill>
                <a:latin typeface="Open Sans Light"/>
              </a:rPr>
              <a:t>Fomentar un entorno colaborativo y garantizar control y gobernanza de datos.</a:t>
            </a:r>
          </a:p>
          <a:p>
            <a:pPr algn="ctr">
              <a:lnSpc>
                <a:spcPts val="1920"/>
              </a:lnSpc>
              <a:spcBef>
                <a:spcPct val="0"/>
              </a:spcBef>
            </a:pPr>
          </a:p>
        </p:txBody>
      </p:sp>
      <p:sp>
        <p:nvSpPr>
          <p:cNvPr name="TextBox 39" id="39"/>
          <p:cNvSpPr txBox="true"/>
          <p:nvPr/>
        </p:nvSpPr>
        <p:spPr>
          <a:xfrm rot="0">
            <a:off x="12133315" y="4889155"/>
            <a:ext cx="6116216" cy="586191"/>
          </a:xfrm>
          <a:prstGeom prst="rect">
            <a:avLst/>
          </a:prstGeom>
        </p:spPr>
        <p:txBody>
          <a:bodyPr anchor="t" rtlCol="false" tIns="0" lIns="0" bIns="0" rIns="0">
            <a:spAutoFit/>
          </a:bodyPr>
          <a:lstStyle/>
          <a:p>
            <a:pPr algn="ctr">
              <a:lnSpc>
                <a:spcPts val="2340"/>
              </a:lnSpc>
              <a:spcBef>
                <a:spcPct val="0"/>
              </a:spcBef>
            </a:pPr>
            <a:r>
              <a:rPr lang="en-US" sz="1671">
                <a:solidFill>
                  <a:srgbClr val="7AB6E8"/>
                </a:solidFill>
                <a:latin typeface="Open Sans Bold"/>
              </a:rPr>
              <a:t>ELEMENTOS ESENCIALES EN LA SELECCIÓN DE UNA PLATAFORMA DE AUTOSERVICIO EN BI:</a:t>
            </a:r>
          </a:p>
        </p:txBody>
      </p:sp>
      <p:sp>
        <p:nvSpPr>
          <p:cNvPr name="TextBox 40" id="40"/>
          <p:cNvSpPr txBox="true"/>
          <p:nvPr/>
        </p:nvSpPr>
        <p:spPr>
          <a:xfrm rot="0">
            <a:off x="6301885" y="8456477"/>
            <a:ext cx="7381733" cy="1898736"/>
          </a:xfrm>
          <a:prstGeom prst="rect">
            <a:avLst/>
          </a:prstGeom>
        </p:spPr>
        <p:txBody>
          <a:bodyPr anchor="t" rtlCol="false" tIns="0" lIns="0" bIns="0" rIns="0">
            <a:spAutoFit/>
          </a:bodyPr>
          <a:lstStyle/>
          <a:p>
            <a:pPr algn="ctr" marL="296133" indent="-148067" lvl="1">
              <a:lnSpc>
                <a:spcPts val="1920"/>
              </a:lnSpc>
              <a:spcBef>
                <a:spcPct val="0"/>
              </a:spcBef>
              <a:buFont typeface="Arial"/>
              <a:buChar char="•"/>
            </a:pPr>
            <a:r>
              <a:rPr lang="en-US" sz="1371">
                <a:solidFill>
                  <a:srgbClr val="000000"/>
                </a:solidFill>
                <a:latin typeface="Open Sans Light"/>
              </a:rPr>
              <a:t>Facil</a:t>
            </a:r>
            <a:r>
              <a:rPr lang="en-US" sz="1371">
                <a:solidFill>
                  <a:srgbClr val="000000"/>
                </a:solidFill>
                <a:latin typeface="Open Sans Light"/>
              </a:rPr>
              <a:t>idad de Uso:</a:t>
            </a:r>
          </a:p>
          <a:p>
            <a:pPr algn="ctr" marL="592267" indent="-197422" lvl="2">
              <a:lnSpc>
                <a:spcPts val="1920"/>
              </a:lnSpc>
              <a:spcBef>
                <a:spcPct val="0"/>
              </a:spcBef>
              <a:buFont typeface="Arial"/>
              <a:buChar char="⚬"/>
            </a:pPr>
            <a:r>
              <a:rPr lang="en-US" sz="1371">
                <a:solidFill>
                  <a:srgbClr val="000000"/>
                </a:solidFill>
                <a:latin typeface="Open Sans Light"/>
              </a:rPr>
              <a:t>La accesibilidad no garantiza la facilidad de uso.</a:t>
            </a:r>
          </a:p>
          <a:p>
            <a:pPr algn="ctr" marL="592267" indent="-197422" lvl="2">
              <a:lnSpc>
                <a:spcPts val="1920"/>
              </a:lnSpc>
              <a:buFont typeface="Arial"/>
              <a:buChar char="⚬"/>
            </a:pPr>
            <a:r>
              <a:rPr lang="en-US" sz="1371">
                <a:solidFill>
                  <a:srgbClr val="000000"/>
                </a:solidFill>
                <a:latin typeface="Open Sans Light"/>
              </a:rPr>
              <a:t>Importancia de plataformas intuitivas para una adopción eficiente.</a:t>
            </a:r>
          </a:p>
          <a:p>
            <a:pPr algn="ctr" marL="296133" indent="-148067" lvl="1">
              <a:lnSpc>
                <a:spcPts val="1920"/>
              </a:lnSpc>
              <a:spcBef>
                <a:spcPct val="0"/>
              </a:spcBef>
              <a:buFont typeface="Arial"/>
              <a:buChar char="•"/>
            </a:pPr>
            <a:r>
              <a:rPr lang="en-US" sz="1371">
                <a:solidFill>
                  <a:srgbClr val="000000"/>
                </a:solidFill>
                <a:latin typeface="Open Sans Light"/>
              </a:rPr>
              <a:t>Gobernanza de Datos:</a:t>
            </a:r>
          </a:p>
          <a:p>
            <a:pPr algn="ctr" marL="592267" indent="-197422" lvl="2">
              <a:lnSpc>
                <a:spcPts val="1920"/>
              </a:lnSpc>
              <a:spcBef>
                <a:spcPct val="0"/>
              </a:spcBef>
              <a:buFont typeface="Arial"/>
              <a:buChar char="⚬"/>
            </a:pPr>
            <a:r>
              <a:rPr lang="en-US" sz="1371">
                <a:solidFill>
                  <a:srgbClr val="000000"/>
                </a:solidFill>
                <a:latin typeface="Open Sans Light"/>
              </a:rPr>
              <a:t>La seguridad y gobernanza de datos son críticas.</a:t>
            </a:r>
          </a:p>
          <a:p>
            <a:pPr algn="ctr" marL="592267" indent="-197422" lvl="2">
              <a:lnSpc>
                <a:spcPts val="1920"/>
              </a:lnSpc>
              <a:spcBef>
                <a:spcPct val="0"/>
              </a:spcBef>
              <a:buFont typeface="Arial"/>
              <a:buChar char="⚬"/>
            </a:pPr>
            <a:r>
              <a:rPr lang="en-US" sz="1371">
                <a:solidFill>
                  <a:srgbClr val="000000"/>
                </a:solidFill>
                <a:latin typeface="Open Sans Light"/>
              </a:rPr>
              <a:t>Necesidad de sistemas que permitan la fragmentación de datos y permisos adecuados.</a:t>
            </a:r>
          </a:p>
          <a:p>
            <a:pPr algn="ctr">
              <a:lnSpc>
                <a:spcPts val="1920"/>
              </a:lnSpc>
              <a:spcBef>
                <a:spcPct val="0"/>
              </a:spcBef>
            </a:pPr>
          </a:p>
        </p:txBody>
      </p:sp>
      <p:sp>
        <p:nvSpPr>
          <p:cNvPr name="TextBox 41" id="41"/>
          <p:cNvSpPr txBox="true"/>
          <p:nvPr/>
        </p:nvSpPr>
        <p:spPr>
          <a:xfrm rot="0">
            <a:off x="7123669" y="8136986"/>
            <a:ext cx="4848749" cy="290916"/>
          </a:xfrm>
          <a:prstGeom prst="rect">
            <a:avLst/>
          </a:prstGeom>
        </p:spPr>
        <p:txBody>
          <a:bodyPr anchor="t" rtlCol="false" tIns="0" lIns="0" bIns="0" rIns="0">
            <a:spAutoFit/>
          </a:bodyPr>
          <a:lstStyle/>
          <a:p>
            <a:pPr algn="ctr">
              <a:lnSpc>
                <a:spcPts val="2340"/>
              </a:lnSpc>
              <a:spcBef>
                <a:spcPct val="0"/>
              </a:spcBef>
            </a:pPr>
            <a:r>
              <a:rPr lang="en-US" sz="1671">
                <a:solidFill>
                  <a:srgbClr val="7AB6E8"/>
                </a:solidFill>
                <a:latin typeface="Open Sans Bold"/>
              </a:rPr>
              <a:t>DESAFÍOS DEL AUTOSERVICIO EN BI: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7823149">
            <a:off x="12391116" y="272963"/>
            <a:ext cx="9188818" cy="4840797"/>
            <a:chOff x="0" y="0"/>
            <a:chExt cx="1610360" cy="848360"/>
          </a:xfrm>
        </p:grpSpPr>
        <p:sp>
          <p:nvSpPr>
            <p:cNvPr name="Freeform 3" id="3"/>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7AB6E8"/>
            </a:solidFill>
          </p:spPr>
        </p:sp>
      </p:grpSp>
      <p:grpSp>
        <p:nvGrpSpPr>
          <p:cNvPr name="Group 4" id="4"/>
          <p:cNvGrpSpPr>
            <a:grpSpLocks noChangeAspect="true"/>
          </p:cNvGrpSpPr>
          <p:nvPr/>
        </p:nvGrpSpPr>
        <p:grpSpPr>
          <a:xfrm rot="-113644">
            <a:off x="3456874" y="6837902"/>
            <a:ext cx="9188818" cy="4840797"/>
            <a:chOff x="0" y="0"/>
            <a:chExt cx="1610360" cy="848360"/>
          </a:xfrm>
        </p:grpSpPr>
        <p:sp>
          <p:nvSpPr>
            <p:cNvPr name="Freeform 5" id="5"/>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6DE7E"/>
            </a:solidFill>
          </p:spPr>
        </p:sp>
      </p:grpSp>
      <p:sp>
        <p:nvSpPr>
          <p:cNvPr name="TextBox 6" id="6"/>
          <p:cNvSpPr txBox="true"/>
          <p:nvPr/>
        </p:nvSpPr>
        <p:spPr>
          <a:xfrm rot="0">
            <a:off x="1811569" y="1199604"/>
            <a:ext cx="14664862" cy="718670"/>
          </a:xfrm>
          <a:prstGeom prst="rect">
            <a:avLst/>
          </a:prstGeom>
        </p:spPr>
        <p:txBody>
          <a:bodyPr anchor="t" rtlCol="false" tIns="0" lIns="0" bIns="0" rIns="0">
            <a:spAutoFit/>
          </a:bodyPr>
          <a:lstStyle/>
          <a:p>
            <a:pPr algn="ctr" marL="0" indent="0" lvl="0">
              <a:lnSpc>
                <a:spcPts val="5458"/>
              </a:lnSpc>
            </a:pPr>
            <a:r>
              <a:rPr lang="en-US" sz="4264">
                <a:solidFill>
                  <a:srgbClr val="292F33"/>
                </a:solidFill>
                <a:latin typeface="Poppins Ultra-Bold"/>
              </a:rPr>
              <a:t>9 FORMAS DE FALLAR EN INTELIGENCIA DE NEGOCIOS</a:t>
            </a:r>
          </a:p>
        </p:txBody>
      </p:sp>
      <p:grpSp>
        <p:nvGrpSpPr>
          <p:cNvPr name="Group 7" id="7"/>
          <p:cNvGrpSpPr/>
          <p:nvPr/>
        </p:nvGrpSpPr>
        <p:grpSpPr>
          <a:xfrm rot="0">
            <a:off x="1025337" y="1009650"/>
            <a:ext cx="16233963" cy="908624"/>
            <a:chOff x="0" y="0"/>
            <a:chExt cx="21645284" cy="1211498"/>
          </a:xfrm>
        </p:grpSpPr>
        <p:sp>
          <p:nvSpPr>
            <p:cNvPr name="AutoShape 8" id="8"/>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9" id="9"/>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9634370" y="5525035"/>
            <a:ext cx="7351154" cy="4897706"/>
          </a:xfrm>
          <a:custGeom>
            <a:avLst/>
            <a:gdLst/>
            <a:ahLst/>
            <a:cxnLst/>
            <a:rect r="r" b="b" t="t" l="l"/>
            <a:pathLst>
              <a:path h="4897706" w="7351154">
                <a:moveTo>
                  <a:pt x="0" y="0"/>
                </a:moveTo>
                <a:lnTo>
                  <a:pt x="7351154" y="0"/>
                </a:lnTo>
                <a:lnTo>
                  <a:pt x="7351154" y="4897706"/>
                </a:lnTo>
                <a:lnTo>
                  <a:pt x="0" y="4897706"/>
                </a:lnTo>
                <a:lnTo>
                  <a:pt x="0" y="0"/>
                </a:lnTo>
                <a:close/>
              </a:path>
            </a:pathLst>
          </a:custGeom>
          <a:blipFill>
            <a:blip r:embed="rId6"/>
            <a:stretch>
              <a:fillRect l="0" t="0" r="0" b="0"/>
            </a:stretch>
          </a:blipFill>
        </p:spPr>
      </p:sp>
      <p:sp>
        <p:nvSpPr>
          <p:cNvPr name="TextBox 12" id="12"/>
          <p:cNvSpPr txBox="true"/>
          <p:nvPr/>
        </p:nvSpPr>
        <p:spPr>
          <a:xfrm rot="0">
            <a:off x="1028700" y="2238824"/>
            <a:ext cx="8113619" cy="1295486"/>
          </a:xfrm>
          <a:prstGeom prst="rect">
            <a:avLst/>
          </a:prstGeom>
        </p:spPr>
        <p:txBody>
          <a:bodyPr anchor="t" rtlCol="false" tIns="0" lIns="0" bIns="0" rIns="0">
            <a:spAutoFit/>
          </a:bodyPr>
          <a:lstStyle/>
          <a:p>
            <a:pPr>
              <a:lnSpc>
                <a:spcPts val="2620"/>
              </a:lnSpc>
              <a:spcBef>
                <a:spcPct val="0"/>
              </a:spcBef>
            </a:pPr>
            <a:r>
              <a:rPr lang="en-US" sz="1871">
                <a:solidFill>
                  <a:srgbClr val="000000"/>
                </a:solidFill>
                <a:latin typeface="Open Sans Light"/>
              </a:rPr>
              <a:t>El análisis extendido en inteligencia de negocios (BI) es un enfoque para el análisis de datos que va más allá de los métodos tradicionales de BI. El análisis extendido utiliza una variedad de técnicas y herramientas para analizar datos de una manera más compleja y profunda.</a:t>
            </a:r>
          </a:p>
        </p:txBody>
      </p:sp>
      <p:sp>
        <p:nvSpPr>
          <p:cNvPr name="TextBox 13" id="13"/>
          <p:cNvSpPr txBox="true"/>
          <p:nvPr/>
        </p:nvSpPr>
        <p:spPr>
          <a:xfrm rot="0">
            <a:off x="1025337" y="4065894"/>
            <a:ext cx="8118663" cy="1619336"/>
          </a:xfrm>
          <a:prstGeom prst="rect">
            <a:avLst/>
          </a:prstGeom>
        </p:spPr>
        <p:txBody>
          <a:bodyPr anchor="t" rtlCol="false" tIns="0" lIns="0" bIns="0" rIns="0">
            <a:spAutoFit/>
          </a:bodyPr>
          <a:lstStyle/>
          <a:p>
            <a:pPr>
              <a:lnSpc>
                <a:spcPts val="2620"/>
              </a:lnSpc>
            </a:pPr>
            <a:r>
              <a:rPr lang="en-US" sz="1871">
                <a:solidFill>
                  <a:srgbClr val="000000"/>
                </a:solidFill>
                <a:latin typeface="Open Sans Light"/>
              </a:rPr>
              <a:t>El análisis extendido puede ayudar a las empresas a:</a:t>
            </a:r>
          </a:p>
          <a:p>
            <a:pPr marL="404082" indent="-202041" lvl="1">
              <a:lnSpc>
                <a:spcPts val="2620"/>
              </a:lnSpc>
              <a:buFont typeface="Arial"/>
              <a:buChar char="•"/>
            </a:pPr>
            <a:r>
              <a:rPr lang="en-US" sz="1871">
                <a:solidFill>
                  <a:srgbClr val="000000"/>
                </a:solidFill>
                <a:latin typeface="Open Sans Light"/>
              </a:rPr>
              <a:t>Identificar tendencias y patrones que no son evidentes con los métodos tradicionales de BI</a:t>
            </a:r>
          </a:p>
          <a:p>
            <a:pPr marL="404082" indent="-202041" lvl="1">
              <a:lnSpc>
                <a:spcPts val="2620"/>
              </a:lnSpc>
              <a:buFont typeface="Arial"/>
              <a:buChar char="•"/>
            </a:pPr>
            <a:r>
              <a:rPr lang="en-US" sz="1871">
                <a:solidFill>
                  <a:srgbClr val="000000"/>
                </a:solidFill>
                <a:latin typeface="Open Sans Light"/>
              </a:rPr>
              <a:t>Tomar decisiones más informadas y estratégicas</a:t>
            </a:r>
          </a:p>
          <a:p>
            <a:pPr marL="404082" indent="-202041" lvl="1">
              <a:lnSpc>
                <a:spcPts val="2620"/>
              </a:lnSpc>
              <a:buFont typeface="Arial"/>
              <a:buChar char="•"/>
            </a:pPr>
            <a:r>
              <a:rPr lang="en-US" sz="1871">
                <a:solidFill>
                  <a:srgbClr val="000000"/>
                </a:solidFill>
                <a:latin typeface="Open Sans Light"/>
              </a:rPr>
              <a:t>Mejorar la eficiencia y la rentabilidad</a:t>
            </a:r>
          </a:p>
        </p:txBody>
      </p:sp>
      <p:sp>
        <p:nvSpPr>
          <p:cNvPr name="TextBox 14" id="14"/>
          <p:cNvSpPr txBox="true"/>
          <p:nvPr/>
        </p:nvSpPr>
        <p:spPr>
          <a:xfrm rot="0">
            <a:off x="1025337" y="6141833"/>
            <a:ext cx="8118663" cy="1943186"/>
          </a:xfrm>
          <a:prstGeom prst="rect">
            <a:avLst/>
          </a:prstGeom>
        </p:spPr>
        <p:txBody>
          <a:bodyPr anchor="t" rtlCol="false" tIns="0" lIns="0" bIns="0" rIns="0">
            <a:spAutoFit/>
          </a:bodyPr>
          <a:lstStyle/>
          <a:p>
            <a:pPr>
              <a:lnSpc>
                <a:spcPts val="2620"/>
              </a:lnSpc>
            </a:pPr>
            <a:r>
              <a:rPr lang="en-US" sz="1871">
                <a:solidFill>
                  <a:srgbClr val="000000"/>
                </a:solidFill>
                <a:latin typeface="Open Sans Light"/>
              </a:rPr>
              <a:t>Algunas de las técnicas y herramientas utilizadas en el análisis extendido incluyen:</a:t>
            </a:r>
          </a:p>
          <a:p>
            <a:pPr marL="404082" indent="-202041" lvl="1">
              <a:lnSpc>
                <a:spcPts val="2620"/>
              </a:lnSpc>
              <a:buFont typeface="Arial"/>
              <a:buChar char="•"/>
            </a:pPr>
            <a:r>
              <a:rPr lang="en-US" sz="1871">
                <a:solidFill>
                  <a:srgbClr val="000000"/>
                </a:solidFill>
                <a:latin typeface="Open Sans Light"/>
              </a:rPr>
              <a:t>Minería de datos</a:t>
            </a:r>
          </a:p>
          <a:p>
            <a:pPr marL="404082" indent="-202041" lvl="1">
              <a:lnSpc>
                <a:spcPts val="2620"/>
              </a:lnSpc>
              <a:buFont typeface="Arial"/>
              <a:buChar char="•"/>
            </a:pPr>
            <a:r>
              <a:rPr lang="en-US" sz="1871">
                <a:solidFill>
                  <a:srgbClr val="000000"/>
                </a:solidFill>
                <a:latin typeface="Open Sans Light"/>
              </a:rPr>
              <a:t>P</a:t>
            </a:r>
            <a:r>
              <a:rPr lang="en-US" sz="1871">
                <a:solidFill>
                  <a:srgbClr val="000000"/>
                </a:solidFill>
                <a:latin typeface="Open Sans Light"/>
              </a:rPr>
              <a:t>rocesamiento del lenguaje natural</a:t>
            </a:r>
          </a:p>
          <a:p>
            <a:pPr marL="404082" indent="-202041" lvl="1">
              <a:lnSpc>
                <a:spcPts val="2620"/>
              </a:lnSpc>
              <a:buFont typeface="Arial"/>
              <a:buChar char="•"/>
            </a:pPr>
            <a:r>
              <a:rPr lang="en-US" sz="1871">
                <a:solidFill>
                  <a:srgbClr val="000000"/>
                </a:solidFill>
                <a:latin typeface="Open Sans Light"/>
              </a:rPr>
              <a:t>Aprendizaje automático</a:t>
            </a:r>
          </a:p>
          <a:p>
            <a:pPr marL="404082" indent="-202041" lvl="1">
              <a:lnSpc>
                <a:spcPts val="2620"/>
              </a:lnSpc>
              <a:buFont typeface="Arial"/>
              <a:buChar char="•"/>
            </a:pPr>
            <a:r>
              <a:rPr lang="en-US" sz="1871">
                <a:solidFill>
                  <a:srgbClr val="000000"/>
                </a:solidFill>
                <a:latin typeface="Open Sans Light"/>
              </a:rPr>
              <a:t>Int</a:t>
            </a:r>
            <a:r>
              <a:rPr lang="en-US" sz="1871">
                <a:solidFill>
                  <a:srgbClr val="000000"/>
                </a:solidFill>
                <a:latin typeface="Open Sans Light"/>
              </a:rPr>
              <a:t>eligencia artificial</a:t>
            </a:r>
          </a:p>
        </p:txBody>
      </p:sp>
      <p:sp>
        <p:nvSpPr>
          <p:cNvPr name="TextBox 15" id="15"/>
          <p:cNvSpPr txBox="true"/>
          <p:nvPr/>
        </p:nvSpPr>
        <p:spPr>
          <a:xfrm rot="0">
            <a:off x="9424302" y="2238824"/>
            <a:ext cx="8863698" cy="2914736"/>
          </a:xfrm>
          <a:prstGeom prst="rect">
            <a:avLst/>
          </a:prstGeom>
        </p:spPr>
        <p:txBody>
          <a:bodyPr anchor="t" rtlCol="false" tIns="0" lIns="0" bIns="0" rIns="0">
            <a:spAutoFit/>
          </a:bodyPr>
          <a:lstStyle/>
          <a:p>
            <a:pPr>
              <a:lnSpc>
                <a:spcPts val="2620"/>
              </a:lnSpc>
            </a:pPr>
            <a:r>
              <a:rPr lang="en-US" sz="1871">
                <a:solidFill>
                  <a:srgbClr val="000000"/>
                </a:solidFill>
                <a:latin typeface="Open Sans Light"/>
              </a:rPr>
              <a:t>Las ventajas del análisis extendido incluyen:</a:t>
            </a:r>
          </a:p>
          <a:p>
            <a:pPr marL="404082" indent="-202041" lvl="1">
              <a:lnSpc>
                <a:spcPts val="2620"/>
              </a:lnSpc>
              <a:buFont typeface="Arial"/>
              <a:buChar char="•"/>
            </a:pPr>
            <a:r>
              <a:rPr lang="en-US" sz="1871">
                <a:solidFill>
                  <a:srgbClr val="000000"/>
                </a:solidFill>
                <a:latin typeface="Open Sans Light"/>
              </a:rPr>
              <a:t>Mayor capacidad para identificar tendencias y patrones</a:t>
            </a:r>
          </a:p>
          <a:p>
            <a:pPr marL="404082" indent="-202041" lvl="1">
              <a:lnSpc>
                <a:spcPts val="2620"/>
              </a:lnSpc>
              <a:buFont typeface="Arial"/>
              <a:buChar char="•"/>
            </a:pPr>
            <a:r>
              <a:rPr lang="en-US" sz="1871">
                <a:solidFill>
                  <a:srgbClr val="000000"/>
                </a:solidFill>
                <a:latin typeface="Open Sans Light"/>
              </a:rPr>
              <a:t>Mayor profundidad en el análisis de datos</a:t>
            </a:r>
          </a:p>
          <a:p>
            <a:pPr marL="404082" indent="-202041" lvl="1">
              <a:lnSpc>
                <a:spcPts val="2620"/>
              </a:lnSpc>
              <a:buFont typeface="Arial"/>
              <a:buChar char="•"/>
            </a:pPr>
            <a:r>
              <a:rPr lang="en-US" sz="1871">
                <a:solidFill>
                  <a:srgbClr val="000000"/>
                </a:solidFill>
                <a:latin typeface="Open Sans Light"/>
              </a:rPr>
              <a:t>Mayor capacidad para tomar decisiones informadas</a:t>
            </a:r>
          </a:p>
          <a:p>
            <a:pPr marL="404082" indent="-202041" lvl="1">
              <a:lnSpc>
                <a:spcPts val="2620"/>
              </a:lnSpc>
              <a:buFont typeface="Arial"/>
              <a:buChar char="•"/>
            </a:pPr>
            <a:r>
              <a:rPr lang="en-US" sz="1871">
                <a:solidFill>
                  <a:srgbClr val="000000"/>
                </a:solidFill>
                <a:latin typeface="Open Sans Light"/>
              </a:rPr>
              <a:t>Mayor capacidad para mejorar la eficiencia y la rentabilidad</a:t>
            </a:r>
          </a:p>
          <a:p>
            <a:pPr>
              <a:lnSpc>
                <a:spcPts val="2620"/>
              </a:lnSpc>
            </a:pPr>
            <a:r>
              <a:rPr lang="en-US" sz="1871">
                <a:solidFill>
                  <a:srgbClr val="000000"/>
                </a:solidFill>
                <a:latin typeface="Open Sans Light"/>
              </a:rPr>
              <a:t>Las desventajas del análisis extendido incluyen:</a:t>
            </a:r>
          </a:p>
          <a:p>
            <a:pPr marL="404082" indent="-202041" lvl="1">
              <a:lnSpc>
                <a:spcPts val="2620"/>
              </a:lnSpc>
              <a:buFont typeface="Arial"/>
              <a:buChar char="•"/>
            </a:pPr>
            <a:r>
              <a:rPr lang="en-US" sz="1871">
                <a:solidFill>
                  <a:srgbClr val="000000"/>
                </a:solidFill>
                <a:latin typeface="Open Sans Light"/>
              </a:rPr>
              <a:t>Puede ser complejo y costoso de implementar</a:t>
            </a:r>
          </a:p>
          <a:p>
            <a:pPr marL="404082" indent="-202041" lvl="1">
              <a:lnSpc>
                <a:spcPts val="2620"/>
              </a:lnSpc>
              <a:buFont typeface="Arial"/>
              <a:buChar char="•"/>
            </a:pPr>
            <a:r>
              <a:rPr lang="en-US" sz="1871">
                <a:solidFill>
                  <a:srgbClr val="000000"/>
                </a:solidFill>
                <a:latin typeface="Open Sans Light"/>
              </a:rPr>
              <a:t>Requiere habilidades especializadas en análisis de datos</a:t>
            </a:r>
          </a:p>
          <a:p>
            <a:pPr marL="404082" indent="-202041" lvl="1">
              <a:lnSpc>
                <a:spcPts val="2620"/>
              </a:lnSpc>
              <a:buFont typeface="Arial"/>
              <a:buChar char="•"/>
            </a:pPr>
            <a:r>
              <a:rPr lang="en-US" sz="1871">
                <a:solidFill>
                  <a:srgbClr val="000000"/>
                </a:solidFill>
                <a:latin typeface="Open Sans Light"/>
              </a:rPr>
              <a:t>Puede ser difícil de interpretar los resultados del análisis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4095749">
            <a:off x="10018083" y="5092212"/>
            <a:ext cx="10118516" cy="5330575"/>
            <a:chOff x="0" y="0"/>
            <a:chExt cx="1610360" cy="848360"/>
          </a:xfrm>
        </p:grpSpPr>
        <p:sp>
          <p:nvSpPr>
            <p:cNvPr name="Freeform 3" id="3"/>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3E780"/>
            </a:solidFill>
          </p:spPr>
        </p:sp>
      </p:grpSp>
      <p:grpSp>
        <p:nvGrpSpPr>
          <p:cNvPr name="Group 4" id="4"/>
          <p:cNvGrpSpPr>
            <a:grpSpLocks noChangeAspect="true"/>
          </p:cNvGrpSpPr>
          <p:nvPr/>
        </p:nvGrpSpPr>
        <p:grpSpPr>
          <a:xfrm rot="-8100000">
            <a:off x="10231391" y="72807"/>
            <a:ext cx="10514696" cy="5539288"/>
            <a:chOff x="0" y="0"/>
            <a:chExt cx="1610360" cy="848360"/>
          </a:xfrm>
        </p:grpSpPr>
        <p:sp>
          <p:nvSpPr>
            <p:cNvPr name="Freeform 5" id="5"/>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7AB6E8"/>
            </a:solidFill>
          </p:spPr>
        </p:sp>
      </p:grpSp>
      <p:sp>
        <p:nvSpPr>
          <p:cNvPr name="TextBox 6" id="6"/>
          <p:cNvSpPr txBox="true"/>
          <p:nvPr/>
        </p:nvSpPr>
        <p:spPr>
          <a:xfrm rot="0">
            <a:off x="1811569" y="631265"/>
            <a:ext cx="14664862" cy="718670"/>
          </a:xfrm>
          <a:prstGeom prst="rect">
            <a:avLst/>
          </a:prstGeom>
        </p:spPr>
        <p:txBody>
          <a:bodyPr anchor="t" rtlCol="false" tIns="0" lIns="0" bIns="0" rIns="0">
            <a:spAutoFit/>
          </a:bodyPr>
          <a:lstStyle/>
          <a:p>
            <a:pPr algn="ctr" marL="0" indent="0" lvl="0">
              <a:lnSpc>
                <a:spcPts val="5458"/>
              </a:lnSpc>
            </a:pPr>
            <a:r>
              <a:rPr lang="en-US" sz="4264">
                <a:solidFill>
                  <a:srgbClr val="292F33"/>
                </a:solidFill>
                <a:latin typeface="Poppins Ultra-Bold"/>
              </a:rPr>
              <a:t>EL CUADRANTE MÁGICO DE GARTNER</a:t>
            </a:r>
          </a:p>
        </p:txBody>
      </p:sp>
      <p:grpSp>
        <p:nvGrpSpPr>
          <p:cNvPr name="Group 7" id="7"/>
          <p:cNvGrpSpPr/>
          <p:nvPr/>
        </p:nvGrpSpPr>
        <p:grpSpPr>
          <a:xfrm rot="0">
            <a:off x="1025337" y="727250"/>
            <a:ext cx="16233963" cy="622685"/>
            <a:chOff x="0" y="0"/>
            <a:chExt cx="21645284" cy="830247"/>
          </a:xfrm>
        </p:grpSpPr>
        <p:sp>
          <p:nvSpPr>
            <p:cNvPr name="Freeform 8" id="8"/>
            <p:cNvSpPr/>
            <p:nvPr/>
          </p:nvSpPr>
          <p:spPr>
            <a:xfrm flipH="false" flipV="false" rot="0">
              <a:off x="20815037" y="0"/>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0"/>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0" id="10"/>
          <p:cNvSpPr/>
          <p:nvPr/>
        </p:nvSpPr>
        <p:spPr>
          <a:xfrm flipH="false" flipV="false" rot="0">
            <a:off x="11931107" y="5143500"/>
            <a:ext cx="4803609" cy="4871266"/>
          </a:xfrm>
          <a:custGeom>
            <a:avLst/>
            <a:gdLst/>
            <a:ahLst/>
            <a:cxnLst/>
            <a:rect r="r" b="b" t="t" l="l"/>
            <a:pathLst>
              <a:path h="4871266" w="4803609">
                <a:moveTo>
                  <a:pt x="0" y="0"/>
                </a:moveTo>
                <a:lnTo>
                  <a:pt x="4803609" y="0"/>
                </a:lnTo>
                <a:lnTo>
                  <a:pt x="4803609" y="4871266"/>
                </a:lnTo>
                <a:lnTo>
                  <a:pt x="0" y="4871266"/>
                </a:lnTo>
                <a:lnTo>
                  <a:pt x="0" y="0"/>
                </a:lnTo>
                <a:close/>
              </a:path>
            </a:pathLst>
          </a:custGeom>
          <a:blipFill>
            <a:blip r:embed="rId6"/>
            <a:stretch>
              <a:fillRect l="0" t="0" r="0" b="0"/>
            </a:stretch>
          </a:blipFill>
        </p:spPr>
      </p:sp>
      <p:sp>
        <p:nvSpPr>
          <p:cNvPr name="TextBox 11" id="11"/>
          <p:cNvSpPr txBox="true"/>
          <p:nvPr/>
        </p:nvSpPr>
        <p:spPr>
          <a:xfrm rot="0">
            <a:off x="1028700" y="1553304"/>
            <a:ext cx="8113619" cy="4210136"/>
          </a:xfrm>
          <a:prstGeom prst="rect">
            <a:avLst/>
          </a:prstGeom>
        </p:spPr>
        <p:txBody>
          <a:bodyPr anchor="t" rtlCol="false" tIns="0" lIns="0" bIns="0" rIns="0">
            <a:spAutoFit/>
          </a:bodyPr>
          <a:lstStyle/>
          <a:p>
            <a:pPr>
              <a:lnSpc>
                <a:spcPts val="2620"/>
              </a:lnSpc>
            </a:pPr>
            <a:r>
              <a:rPr lang="en-US" sz="1871">
                <a:solidFill>
                  <a:srgbClr val="000000"/>
                </a:solidFill>
                <a:latin typeface="Open Sans Light"/>
              </a:rPr>
              <a:t>Es un informe de investigación de mercado publicado por la consultora de TI Gartner. El informe clasifica a los proveedores de tecnología en cuatro cuadrantes:</a:t>
            </a:r>
          </a:p>
          <a:p>
            <a:pPr marL="404082" indent="-202041" lvl="1">
              <a:lnSpc>
                <a:spcPts val="2620"/>
              </a:lnSpc>
              <a:buFont typeface="Arial"/>
              <a:buChar char="•"/>
            </a:pPr>
            <a:r>
              <a:rPr lang="en-US" sz="1871">
                <a:solidFill>
                  <a:srgbClr val="000000"/>
                </a:solidFill>
                <a:latin typeface="Open Sans Light"/>
              </a:rPr>
              <a:t>Líderes: Los líderes son proveedores que tienen una visión clara del mercado y una sólida ejecución.</a:t>
            </a:r>
          </a:p>
          <a:p>
            <a:pPr marL="404082" indent="-202041" lvl="1">
              <a:lnSpc>
                <a:spcPts val="2620"/>
              </a:lnSpc>
              <a:buFont typeface="Arial"/>
              <a:buChar char="•"/>
            </a:pPr>
            <a:r>
              <a:rPr lang="en-US" sz="1871">
                <a:solidFill>
                  <a:srgbClr val="000000"/>
                </a:solidFill>
                <a:latin typeface="Open Sans Light"/>
              </a:rPr>
              <a:t>Visionarios: Los visionarios son proveedores que tienen una visión innovadora del mercado, pero su capacidad de ejecución aún es limitada.</a:t>
            </a:r>
          </a:p>
          <a:p>
            <a:pPr marL="404082" indent="-202041" lvl="1">
              <a:lnSpc>
                <a:spcPts val="2620"/>
              </a:lnSpc>
              <a:buFont typeface="Arial"/>
              <a:buChar char="•"/>
            </a:pPr>
            <a:r>
              <a:rPr lang="en-US" sz="1871">
                <a:solidFill>
                  <a:srgbClr val="000000"/>
                </a:solidFill>
                <a:latin typeface="Open Sans Light"/>
              </a:rPr>
              <a:t>Retadores: Los retadores son proveedores que están ganando participación de mercado, pero aún no son líderes.</a:t>
            </a:r>
          </a:p>
          <a:p>
            <a:pPr marL="404082" indent="-202041" lvl="1">
              <a:lnSpc>
                <a:spcPts val="2620"/>
              </a:lnSpc>
              <a:spcBef>
                <a:spcPct val="0"/>
              </a:spcBef>
              <a:buFont typeface="Arial"/>
              <a:buChar char="•"/>
            </a:pPr>
            <a:r>
              <a:rPr lang="en-US" sz="1871">
                <a:solidFill>
                  <a:srgbClr val="000000"/>
                </a:solidFill>
                <a:latin typeface="Open Sans Light"/>
              </a:rPr>
              <a:t>Jugadores de nicho: Los jugadores de nicho son proveedores que se centran en un segmento de mercado específico.</a:t>
            </a:r>
          </a:p>
          <a:p>
            <a:pPr>
              <a:lnSpc>
                <a:spcPts val="2620"/>
              </a:lnSpc>
              <a:spcBef>
                <a:spcPct val="0"/>
              </a:spcBef>
            </a:pPr>
          </a:p>
        </p:txBody>
      </p:sp>
      <p:sp>
        <p:nvSpPr>
          <p:cNvPr name="TextBox 12" id="12"/>
          <p:cNvSpPr txBox="true"/>
          <p:nvPr/>
        </p:nvSpPr>
        <p:spPr>
          <a:xfrm rot="0">
            <a:off x="1030381" y="5963465"/>
            <a:ext cx="8113619" cy="2267036"/>
          </a:xfrm>
          <a:prstGeom prst="rect">
            <a:avLst/>
          </a:prstGeom>
        </p:spPr>
        <p:txBody>
          <a:bodyPr anchor="t" rtlCol="false" tIns="0" lIns="0" bIns="0" rIns="0">
            <a:spAutoFit/>
          </a:bodyPr>
          <a:lstStyle/>
          <a:p>
            <a:pPr>
              <a:lnSpc>
                <a:spcPts val="2620"/>
              </a:lnSpc>
            </a:pPr>
            <a:r>
              <a:rPr lang="en-US" sz="1871">
                <a:solidFill>
                  <a:srgbClr val="000000"/>
                </a:solidFill>
                <a:latin typeface="Open Sans Light"/>
              </a:rPr>
              <a:t>Se basa en dos dimensiones:</a:t>
            </a:r>
          </a:p>
          <a:p>
            <a:pPr marL="404082" indent="-202041" lvl="1">
              <a:lnSpc>
                <a:spcPts val="2620"/>
              </a:lnSpc>
              <a:buFont typeface="Arial"/>
              <a:buChar char="•"/>
            </a:pPr>
            <a:r>
              <a:rPr lang="en-US" sz="1871">
                <a:solidFill>
                  <a:srgbClr val="000000"/>
                </a:solidFill>
                <a:latin typeface="Open Sans Light"/>
              </a:rPr>
              <a:t>Visón: La capacidad de un proveedor para comprender las tendencias del mercado y desarrollar una estrategia para satisfacer las necesidades de los clientes.</a:t>
            </a:r>
          </a:p>
          <a:p>
            <a:pPr marL="404082" indent="-202041" lvl="1">
              <a:lnSpc>
                <a:spcPts val="2620"/>
              </a:lnSpc>
              <a:spcBef>
                <a:spcPct val="0"/>
              </a:spcBef>
              <a:buFont typeface="Arial"/>
              <a:buChar char="•"/>
            </a:pPr>
            <a:r>
              <a:rPr lang="en-US" sz="1871">
                <a:solidFill>
                  <a:srgbClr val="000000"/>
                </a:solidFill>
                <a:latin typeface="Open Sans Light"/>
              </a:rPr>
              <a:t>Ejecución: La capacidad de un proveedor para entregar productos y servicios que cumplan con su visión.</a:t>
            </a:r>
          </a:p>
          <a:p>
            <a:pPr>
              <a:lnSpc>
                <a:spcPts val="2620"/>
              </a:lnSpc>
              <a:spcBef>
                <a:spcPct val="0"/>
              </a:spcBef>
            </a:pPr>
          </a:p>
        </p:txBody>
      </p:sp>
      <p:sp>
        <p:nvSpPr>
          <p:cNvPr name="TextBox 13" id="13"/>
          <p:cNvSpPr txBox="true"/>
          <p:nvPr/>
        </p:nvSpPr>
        <p:spPr>
          <a:xfrm rot="0">
            <a:off x="9812799" y="1415148"/>
            <a:ext cx="8113619" cy="3886286"/>
          </a:xfrm>
          <a:prstGeom prst="rect">
            <a:avLst/>
          </a:prstGeom>
        </p:spPr>
        <p:txBody>
          <a:bodyPr anchor="t" rtlCol="false" tIns="0" lIns="0" bIns="0" rIns="0">
            <a:spAutoFit/>
          </a:bodyPr>
          <a:lstStyle/>
          <a:p>
            <a:pPr>
              <a:lnSpc>
                <a:spcPts val="2620"/>
              </a:lnSpc>
            </a:pPr>
            <a:r>
              <a:rPr lang="en-US" sz="1871">
                <a:solidFill>
                  <a:srgbClr val="000000"/>
                </a:solidFill>
                <a:latin typeface="Open Sans Light"/>
              </a:rPr>
              <a:t>Aquí hay algunos ejemplos de cómo se utiliza el Cuadrante Mágico de Gartner:</a:t>
            </a:r>
          </a:p>
          <a:p>
            <a:pPr marL="404082" indent="-202041" lvl="1">
              <a:lnSpc>
                <a:spcPts val="2620"/>
              </a:lnSpc>
              <a:buFont typeface="Arial"/>
              <a:buChar char="•"/>
            </a:pPr>
            <a:r>
              <a:rPr lang="en-US" sz="1871">
                <a:solidFill>
                  <a:srgbClr val="000000"/>
                </a:solidFill>
                <a:latin typeface="Open Sans Light"/>
              </a:rPr>
              <a:t>U</a:t>
            </a:r>
            <a:r>
              <a:rPr lang="en-US" sz="1871">
                <a:solidFill>
                  <a:srgbClr val="000000"/>
                </a:solidFill>
                <a:latin typeface="Open Sans Light"/>
              </a:rPr>
              <a:t>na empresa de comercio electrónico puede utilizar el Cuadrante Mágico de Gartner para evaluar proveedores de soluciones de análisis de datos.</a:t>
            </a:r>
          </a:p>
          <a:p>
            <a:pPr marL="404082" indent="-202041" lvl="1">
              <a:lnSpc>
                <a:spcPts val="2620"/>
              </a:lnSpc>
              <a:buFont typeface="Arial"/>
              <a:buChar char="•"/>
            </a:pPr>
            <a:r>
              <a:rPr lang="en-US" sz="1871">
                <a:solidFill>
                  <a:srgbClr val="000000"/>
                </a:solidFill>
                <a:latin typeface="Open Sans Light"/>
              </a:rPr>
              <a:t>Una empresa de fabricación puede utilizar el Cuadrante Mágico de Gartner para evaluar proveedores de soluciones de gestión de la cadena de suministro.</a:t>
            </a:r>
          </a:p>
          <a:p>
            <a:pPr marL="404082" indent="-202041" lvl="1">
              <a:lnSpc>
                <a:spcPts val="2620"/>
              </a:lnSpc>
              <a:spcBef>
                <a:spcPct val="0"/>
              </a:spcBef>
              <a:buFont typeface="Arial"/>
              <a:buChar char="•"/>
            </a:pPr>
            <a:r>
              <a:rPr lang="en-US" sz="1871">
                <a:solidFill>
                  <a:srgbClr val="000000"/>
                </a:solidFill>
                <a:latin typeface="Open Sans Light"/>
              </a:rPr>
              <a:t>Una empresa de servicios financieros puede utilizar el Cuadrante Mágico de Gartner para evaluar proveedores de soluciones de seguridad cibernética.</a:t>
            </a:r>
          </a:p>
          <a:p>
            <a:pPr>
              <a:lnSpc>
                <a:spcPts val="262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5400000">
            <a:off x="-2975620" y="3524816"/>
            <a:ext cx="6893838" cy="3446919"/>
            <a:chOff x="0" y="0"/>
            <a:chExt cx="812800" cy="406400"/>
          </a:xfrm>
        </p:grpSpPr>
        <p:sp>
          <p:nvSpPr>
            <p:cNvPr name="Freeform 3" id="3"/>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7AB6E8"/>
            </a:solidFill>
          </p:spPr>
        </p:sp>
        <p:sp>
          <p:nvSpPr>
            <p:cNvPr name="TextBox 4" id="4"/>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5" id="5"/>
          <p:cNvGrpSpPr/>
          <p:nvPr/>
        </p:nvGrpSpPr>
        <p:grpSpPr>
          <a:xfrm rot="5400000">
            <a:off x="-62994" y="6394094"/>
            <a:ext cx="2183388" cy="1091694"/>
            <a:chOff x="0" y="0"/>
            <a:chExt cx="812800" cy="406400"/>
          </a:xfrm>
        </p:grpSpPr>
        <p:sp>
          <p:nvSpPr>
            <p:cNvPr name="Freeform 6" id="6"/>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F3E780"/>
            </a:solidFill>
          </p:spPr>
        </p:sp>
        <p:sp>
          <p:nvSpPr>
            <p:cNvPr name="TextBox 7" id="7"/>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8" id="8"/>
          <p:cNvGrpSpPr/>
          <p:nvPr/>
        </p:nvGrpSpPr>
        <p:grpSpPr>
          <a:xfrm rot="-5400000">
            <a:off x="14448883" y="4124787"/>
            <a:ext cx="6893838" cy="3446919"/>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F3E780"/>
            </a:solidFill>
          </p:spPr>
        </p:sp>
        <p:sp>
          <p:nvSpPr>
            <p:cNvPr name="TextBox 10" id="10"/>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11" id="11"/>
          <p:cNvGrpSpPr/>
          <p:nvPr/>
        </p:nvGrpSpPr>
        <p:grpSpPr>
          <a:xfrm rot="-5400000">
            <a:off x="16246707" y="3610734"/>
            <a:ext cx="2183388" cy="1091694"/>
            <a:chOff x="0" y="0"/>
            <a:chExt cx="812800" cy="406400"/>
          </a:xfrm>
        </p:grpSpPr>
        <p:sp>
          <p:nvSpPr>
            <p:cNvPr name="Freeform 12" id="12"/>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7AB6E8"/>
            </a:solidFill>
          </p:spPr>
        </p:sp>
        <p:sp>
          <p:nvSpPr>
            <p:cNvPr name="TextBox 13" id="13"/>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sp>
        <p:nvSpPr>
          <p:cNvPr name="TextBox 14" id="14"/>
          <p:cNvSpPr txBox="true"/>
          <p:nvPr/>
        </p:nvSpPr>
        <p:spPr>
          <a:xfrm rot="0">
            <a:off x="1811569" y="631265"/>
            <a:ext cx="14664862" cy="718670"/>
          </a:xfrm>
          <a:prstGeom prst="rect">
            <a:avLst/>
          </a:prstGeom>
        </p:spPr>
        <p:txBody>
          <a:bodyPr anchor="t" rtlCol="false" tIns="0" lIns="0" bIns="0" rIns="0">
            <a:spAutoFit/>
          </a:bodyPr>
          <a:lstStyle/>
          <a:p>
            <a:pPr algn="ctr" marL="0" indent="0" lvl="0">
              <a:lnSpc>
                <a:spcPts val="5458"/>
              </a:lnSpc>
            </a:pPr>
            <a:r>
              <a:rPr lang="en-US" sz="4264">
                <a:solidFill>
                  <a:srgbClr val="292F33"/>
                </a:solidFill>
                <a:latin typeface="Poppins Ultra-Bold"/>
              </a:rPr>
              <a:t>15 HERRAMIENTAS DE INTELIGENCIA DE NEGOCIOS</a:t>
            </a:r>
          </a:p>
        </p:txBody>
      </p:sp>
      <p:grpSp>
        <p:nvGrpSpPr>
          <p:cNvPr name="Group 15" id="15"/>
          <p:cNvGrpSpPr/>
          <p:nvPr/>
        </p:nvGrpSpPr>
        <p:grpSpPr>
          <a:xfrm rot="0">
            <a:off x="1025337" y="727250"/>
            <a:ext cx="16233963" cy="622685"/>
            <a:chOff x="0" y="0"/>
            <a:chExt cx="21645284" cy="830247"/>
          </a:xfrm>
        </p:grpSpPr>
        <p:sp>
          <p:nvSpPr>
            <p:cNvPr name="Freeform 16" id="16"/>
            <p:cNvSpPr/>
            <p:nvPr/>
          </p:nvSpPr>
          <p:spPr>
            <a:xfrm flipH="false" flipV="false" rot="0">
              <a:off x="20815037" y="0"/>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0"/>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aphicFrame>
        <p:nvGraphicFramePr>
          <p:cNvPr name="Table 18" id="18"/>
          <p:cNvGraphicFramePr>
            <a:graphicFrameLocks noGrp="true"/>
          </p:cNvGraphicFramePr>
          <p:nvPr/>
        </p:nvGraphicFramePr>
        <p:xfrm>
          <a:off x="2194758" y="1218834"/>
          <a:ext cx="10604793" cy="9086850"/>
        </p:xfrm>
        <a:graphic>
          <a:graphicData uri="http://schemas.openxmlformats.org/drawingml/2006/table">
            <a:tbl>
              <a:tblPr/>
              <a:tblGrid>
                <a:gridCol w="1106002"/>
                <a:gridCol w="3634505"/>
                <a:gridCol w="4352474"/>
                <a:gridCol w="1511811"/>
              </a:tblGrid>
              <a:tr h="381800">
                <a:tc>
                  <a:txBody>
                    <a:bodyPr anchor="t" rtlCol="false"/>
                    <a:lstStyle/>
                    <a:p>
                      <a:pPr algn="l">
                        <a:lnSpc>
                          <a:spcPts val="1399"/>
                        </a:lnSpc>
                        <a:defRPr/>
                      </a:pPr>
                      <a:r>
                        <a:rPr lang="en-US" sz="999">
                          <a:solidFill>
                            <a:srgbClr val="000000"/>
                          </a:solidFill>
                          <a:latin typeface="Open Sans Bold"/>
                        </a:rPr>
                        <a:t>Herramienta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Bold"/>
                        </a:rPr>
                        <a:t>Ventajas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Bold"/>
                        </a:rPr>
                        <a:t>Desventajas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Bold"/>
                        </a:rPr>
                        <a:t>Gratuito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97231">
                <a:tc>
                  <a:txBody>
                    <a:bodyPr anchor="t" rtlCol="false"/>
                    <a:lstStyle/>
                    <a:p>
                      <a:pPr algn="l">
                        <a:lnSpc>
                          <a:spcPts val="1399"/>
                        </a:lnSpc>
                        <a:defRPr/>
                      </a:pPr>
                      <a:r>
                        <a:rPr lang="en-US" sz="999">
                          <a:solidFill>
                            <a:srgbClr val="000000"/>
                          </a:solidFill>
                          <a:latin typeface="Open Sans Bold"/>
                        </a:rPr>
                        <a:t>Tableau</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 * Soporte de la comunidad en línea.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Power BI</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Fácil de usar y configurar. * Amplia gama de funciones y capacidades. * Integración con una amplia gama de fuentes de datos. * Soporte de la comunidad en línea.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QlikView</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97231">
                <a:tc>
                  <a:txBody>
                    <a:bodyPr anchor="t" rtlCol="false"/>
                    <a:lstStyle/>
                    <a:p>
                      <a:pPr algn="l">
                        <a:lnSpc>
                          <a:spcPts val="1399"/>
                        </a:lnSpc>
                        <a:defRPr/>
                      </a:pPr>
                      <a:r>
                        <a:rPr lang="en-US" sz="999">
                          <a:solidFill>
                            <a:srgbClr val="000000"/>
                          </a:solidFill>
                          <a:latin typeface="Open Sans Bold"/>
                        </a:rPr>
                        <a:t>Sisense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 * Soporte de la comunidad en línea.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97231">
                <a:tc>
                  <a:txBody>
                    <a:bodyPr anchor="t" rtlCol="false"/>
                    <a:lstStyle/>
                    <a:p>
                      <a:pPr algn="l">
                        <a:lnSpc>
                          <a:spcPts val="1399"/>
                        </a:lnSpc>
                        <a:defRPr/>
                      </a:pPr>
                      <a:r>
                        <a:rPr lang="en-US" sz="999">
                          <a:solidFill>
                            <a:srgbClr val="000000"/>
                          </a:solidFill>
                          <a:latin typeface="Open Sans Bold"/>
                        </a:rPr>
                        <a:t>Looker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 * Soporte de la comunidad en línea.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Domo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Zoho Analytics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Precio asequible. * Fácil de usar y configurar. * Amplia gama de funciones y capacidades. * Integración con una amplia gama de fuentes de datos.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limitado en términos de personalización y escalabilidad.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Sí</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Google Data Studio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Precio asequible. * Fácil de usar y configurar. * Amplia gama de funciones y capacidades. * Integración con una amplia gama de fuentes de datos.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limitado en términos de personalización y escalabilidad.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Sí</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3611">
                <a:tc>
                  <a:txBody>
                    <a:bodyPr anchor="t" rtlCol="false"/>
                    <a:lstStyle/>
                    <a:p>
                      <a:pPr algn="l">
                        <a:lnSpc>
                          <a:spcPts val="1399"/>
                        </a:lnSpc>
                        <a:defRPr/>
                      </a:pPr>
                      <a:r>
                        <a:rPr lang="en-US" sz="999">
                          <a:solidFill>
                            <a:srgbClr val="000000"/>
                          </a:solidFill>
                          <a:latin typeface="Open Sans Bold"/>
                        </a:rPr>
                        <a:t>Microsoft Excel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Muy asequible. * Fácil de usar y configurar. * Amplia gama de funciones y capacidades.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limitado en términos de personalización y escalabilidad.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Sí</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3611">
                <a:tc>
                  <a:txBody>
                    <a:bodyPr anchor="t" rtlCol="false"/>
                    <a:lstStyle/>
                    <a:p>
                      <a:pPr algn="l">
                        <a:lnSpc>
                          <a:spcPts val="1399"/>
                        </a:lnSpc>
                        <a:defRPr/>
                      </a:pPr>
                      <a:r>
                        <a:rPr lang="en-US" sz="999">
                          <a:solidFill>
                            <a:srgbClr val="000000"/>
                          </a:solidFill>
                          <a:latin typeface="Open Sans Bold"/>
                        </a:rPr>
                        <a:t>LibreOffice Calc</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Muy asequible. * Fácil de usar y configurar. * Amplia gama de funciones y capacidades.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limitado en términos de personalización y escalabilidad.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Sí</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3611">
                <a:tc>
                  <a:txBody>
                    <a:bodyPr anchor="t" rtlCol="false"/>
                    <a:lstStyle/>
                    <a:p>
                      <a:pPr algn="l">
                        <a:lnSpc>
                          <a:spcPts val="1399"/>
                        </a:lnSpc>
                        <a:defRPr/>
                      </a:pPr>
                      <a:r>
                        <a:rPr lang="en-US" sz="999">
                          <a:solidFill>
                            <a:srgbClr val="000000"/>
                          </a:solidFill>
                          <a:latin typeface="Open Sans Bold"/>
                        </a:rPr>
                        <a:t>OpenRefine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Muy asequible. * Fácil de usar y configurar. * Amplia gama de funciones y capacidades.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limitado en términos de personalización y escalabilidad.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Sí</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Yellowfin BI</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19" id="19"/>
          <p:cNvSpPr/>
          <p:nvPr/>
        </p:nvSpPr>
        <p:spPr>
          <a:xfrm flipH="false" flipV="false" rot="0">
            <a:off x="13014919" y="5762259"/>
            <a:ext cx="5878606" cy="3894577"/>
          </a:xfrm>
          <a:custGeom>
            <a:avLst/>
            <a:gdLst/>
            <a:ahLst/>
            <a:cxnLst/>
            <a:rect r="r" b="b" t="t" l="l"/>
            <a:pathLst>
              <a:path h="3894577" w="5878606">
                <a:moveTo>
                  <a:pt x="0" y="0"/>
                </a:moveTo>
                <a:lnTo>
                  <a:pt x="5878606" y="0"/>
                </a:lnTo>
                <a:lnTo>
                  <a:pt x="5878606" y="3894576"/>
                </a:lnTo>
                <a:lnTo>
                  <a:pt x="0" y="3894576"/>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5400000">
            <a:off x="-2975620" y="3524816"/>
            <a:ext cx="6893838" cy="3446919"/>
            <a:chOff x="0" y="0"/>
            <a:chExt cx="812800" cy="406400"/>
          </a:xfrm>
        </p:grpSpPr>
        <p:sp>
          <p:nvSpPr>
            <p:cNvPr name="Freeform 3" id="3"/>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7AB6E8"/>
            </a:solidFill>
          </p:spPr>
        </p:sp>
        <p:sp>
          <p:nvSpPr>
            <p:cNvPr name="TextBox 4" id="4"/>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5" id="5"/>
          <p:cNvGrpSpPr/>
          <p:nvPr/>
        </p:nvGrpSpPr>
        <p:grpSpPr>
          <a:xfrm rot="5400000">
            <a:off x="-62994" y="6394094"/>
            <a:ext cx="2183388" cy="1091694"/>
            <a:chOff x="0" y="0"/>
            <a:chExt cx="812800" cy="406400"/>
          </a:xfrm>
        </p:grpSpPr>
        <p:sp>
          <p:nvSpPr>
            <p:cNvPr name="Freeform 6" id="6"/>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F3E780"/>
            </a:solidFill>
          </p:spPr>
        </p:sp>
        <p:sp>
          <p:nvSpPr>
            <p:cNvPr name="TextBox 7" id="7"/>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8" id="8"/>
          <p:cNvGrpSpPr/>
          <p:nvPr/>
        </p:nvGrpSpPr>
        <p:grpSpPr>
          <a:xfrm rot="-5400000">
            <a:off x="14448883" y="4124787"/>
            <a:ext cx="6893838" cy="3446919"/>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F3E780"/>
            </a:solidFill>
          </p:spPr>
        </p:sp>
        <p:sp>
          <p:nvSpPr>
            <p:cNvPr name="TextBox 10" id="10"/>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11" id="11"/>
          <p:cNvGrpSpPr/>
          <p:nvPr/>
        </p:nvGrpSpPr>
        <p:grpSpPr>
          <a:xfrm rot="-5400000">
            <a:off x="16246707" y="3610734"/>
            <a:ext cx="2183388" cy="1091694"/>
            <a:chOff x="0" y="0"/>
            <a:chExt cx="812800" cy="406400"/>
          </a:xfrm>
        </p:grpSpPr>
        <p:sp>
          <p:nvSpPr>
            <p:cNvPr name="Freeform 12" id="12"/>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7AB6E8"/>
            </a:solidFill>
          </p:spPr>
        </p:sp>
        <p:sp>
          <p:nvSpPr>
            <p:cNvPr name="TextBox 13" id="13"/>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sp>
        <p:nvSpPr>
          <p:cNvPr name="TextBox 14" id="14"/>
          <p:cNvSpPr txBox="true"/>
          <p:nvPr/>
        </p:nvSpPr>
        <p:spPr>
          <a:xfrm rot="0">
            <a:off x="1811569" y="631265"/>
            <a:ext cx="14664862" cy="718670"/>
          </a:xfrm>
          <a:prstGeom prst="rect">
            <a:avLst/>
          </a:prstGeom>
        </p:spPr>
        <p:txBody>
          <a:bodyPr anchor="t" rtlCol="false" tIns="0" lIns="0" bIns="0" rIns="0">
            <a:spAutoFit/>
          </a:bodyPr>
          <a:lstStyle/>
          <a:p>
            <a:pPr algn="ctr" marL="0" indent="0" lvl="0">
              <a:lnSpc>
                <a:spcPts val="5458"/>
              </a:lnSpc>
            </a:pPr>
            <a:r>
              <a:rPr lang="en-US" sz="4264">
                <a:solidFill>
                  <a:srgbClr val="292F33"/>
                </a:solidFill>
                <a:latin typeface="Poppins Ultra-Bold"/>
              </a:rPr>
              <a:t>15 HERRAMIENTAS DE INTELIGENCIA DE NEGOCIOS</a:t>
            </a:r>
          </a:p>
        </p:txBody>
      </p:sp>
      <p:grpSp>
        <p:nvGrpSpPr>
          <p:cNvPr name="Group 15" id="15"/>
          <p:cNvGrpSpPr/>
          <p:nvPr/>
        </p:nvGrpSpPr>
        <p:grpSpPr>
          <a:xfrm rot="0">
            <a:off x="1025337" y="727250"/>
            <a:ext cx="16233963" cy="622685"/>
            <a:chOff x="0" y="0"/>
            <a:chExt cx="21645284" cy="830247"/>
          </a:xfrm>
        </p:grpSpPr>
        <p:sp>
          <p:nvSpPr>
            <p:cNvPr name="Freeform 16" id="16"/>
            <p:cNvSpPr/>
            <p:nvPr/>
          </p:nvSpPr>
          <p:spPr>
            <a:xfrm flipH="false" flipV="false" rot="0">
              <a:off x="20815037" y="0"/>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0"/>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aphicFrame>
        <p:nvGraphicFramePr>
          <p:cNvPr name="Table 18" id="18"/>
          <p:cNvGraphicFramePr>
            <a:graphicFrameLocks noGrp="true"/>
          </p:cNvGraphicFramePr>
          <p:nvPr/>
        </p:nvGraphicFramePr>
        <p:xfrm>
          <a:off x="2194758" y="1218834"/>
          <a:ext cx="10604793" cy="9086850"/>
        </p:xfrm>
        <a:graphic>
          <a:graphicData uri="http://schemas.openxmlformats.org/drawingml/2006/table">
            <a:tbl>
              <a:tblPr/>
              <a:tblGrid>
                <a:gridCol w="1106002"/>
                <a:gridCol w="3634505"/>
                <a:gridCol w="4352474"/>
                <a:gridCol w="1511811"/>
              </a:tblGrid>
              <a:tr h="381800">
                <a:tc>
                  <a:txBody>
                    <a:bodyPr anchor="t" rtlCol="false"/>
                    <a:lstStyle/>
                    <a:p>
                      <a:pPr algn="l">
                        <a:lnSpc>
                          <a:spcPts val="1399"/>
                        </a:lnSpc>
                        <a:defRPr/>
                      </a:pPr>
                      <a:r>
                        <a:rPr lang="en-US" sz="999">
                          <a:solidFill>
                            <a:srgbClr val="000000"/>
                          </a:solidFill>
                          <a:latin typeface="Open Sans Bold"/>
                        </a:rPr>
                        <a:t>Herramienta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Bold"/>
                        </a:rPr>
                        <a:t>Ventajas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Bold"/>
                        </a:rPr>
                        <a:t>Desventajas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Bold"/>
                        </a:rPr>
                        <a:t>Gratuito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97231">
                <a:tc>
                  <a:txBody>
                    <a:bodyPr anchor="t" rtlCol="false"/>
                    <a:lstStyle/>
                    <a:p>
                      <a:pPr algn="l">
                        <a:lnSpc>
                          <a:spcPts val="1399"/>
                        </a:lnSpc>
                        <a:defRPr/>
                      </a:pPr>
                      <a:r>
                        <a:rPr lang="en-US" sz="999">
                          <a:solidFill>
                            <a:srgbClr val="000000"/>
                          </a:solidFill>
                          <a:latin typeface="Open Sans Bold"/>
                        </a:rPr>
                        <a:t>Tableau</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 * Soporte de la comunidad en línea.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Power BI</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Fácil de usar y configurar. * Amplia gama de funciones y capacidades. * Integración con una amplia gama de fuentes de datos. * Soporte de la comunidad en línea.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QlikView</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97231">
                <a:tc>
                  <a:txBody>
                    <a:bodyPr anchor="t" rtlCol="false"/>
                    <a:lstStyle/>
                    <a:p>
                      <a:pPr algn="l">
                        <a:lnSpc>
                          <a:spcPts val="1399"/>
                        </a:lnSpc>
                        <a:defRPr/>
                      </a:pPr>
                      <a:r>
                        <a:rPr lang="en-US" sz="999">
                          <a:solidFill>
                            <a:srgbClr val="000000"/>
                          </a:solidFill>
                          <a:latin typeface="Open Sans Bold"/>
                        </a:rPr>
                        <a:t>Sisense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 * Soporte de la comunidad en línea.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97231">
                <a:tc>
                  <a:txBody>
                    <a:bodyPr anchor="t" rtlCol="false"/>
                    <a:lstStyle/>
                    <a:p>
                      <a:pPr algn="l">
                        <a:lnSpc>
                          <a:spcPts val="1399"/>
                        </a:lnSpc>
                        <a:defRPr/>
                      </a:pPr>
                      <a:r>
                        <a:rPr lang="en-US" sz="999">
                          <a:solidFill>
                            <a:srgbClr val="000000"/>
                          </a:solidFill>
                          <a:latin typeface="Open Sans Bold"/>
                        </a:rPr>
                        <a:t>Looker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 * Soporte de la comunidad en línea.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Domo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Zoho Analytics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Precio asequible. * Fácil de usar y configurar. * Amplia gama de funciones y capacidades. * Integración con una amplia gama de fuentes de datos.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limitado en términos de personalización y escalabilidad.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Sí</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Google Data Studio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Precio asequible. * Fácil de usar y configurar. * Amplia gama de funciones y capacidades. * Integración con una amplia gama de fuentes de datos.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limitado en términos de personalización y escalabilidad.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Sí</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3611">
                <a:tc>
                  <a:txBody>
                    <a:bodyPr anchor="t" rtlCol="false"/>
                    <a:lstStyle/>
                    <a:p>
                      <a:pPr algn="l">
                        <a:lnSpc>
                          <a:spcPts val="1399"/>
                        </a:lnSpc>
                        <a:defRPr/>
                      </a:pPr>
                      <a:r>
                        <a:rPr lang="en-US" sz="999">
                          <a:solidFill>
                            <a:srgbClr val="000000"/>
                          </a:solidFill>
                          <a:latin typeface="Open Sans Bold"/>
                        </a:rPr>
                        <a:t>Microsoft Excel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Muy asequible. * Fácil de usar y configurar. * Amplia gama de funciones y capacidades.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limitado en términos de personalización y escalabilidad.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Sí</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3611">
                <a:tc>
                  <a:txBody>
                    <a:bodyPr anchor="t" rtlCol="false"/>
                    <a:lstStyle/>
                    <a:p>
                      <a:pPr algn="l">
                        <a:lnSpc>
                          <a:spcPts val="1399"/>
                        </a:lnSpc>
                        <a:defRPr/>
                      </a:pPr>
                      <a:r>
                        <a:rPr lang="en-US" sz="999">
                          <a:solidFill>
                            <a:srgbClr val="000000"/>
                          </a:solidFill>
                          <a:latin typeface="Open Sans Bold"/>
                        </a:rPr>
                        <a:t>LibreOffice Calc</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Muy asequible. * Fácil de usar y configurar. * Amplia gama de funciones y capacidades.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limitado en términos de personalización y escalabilidad.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Sí</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53611">
                <a:tc>
                  <a:txBody>
                    <a:bodyPr anchor="t" rtlCol="false"/>
                    <a:lstStyle/>
                    <a:p>
                      <a:pPr algn="l">
                        <a:lnSpc>
                          <a:spcPts val="1399"/>
                        </a:lnSpc>
                        <a:defRPr/>
                      </a:pPr>
                      <a:r>
                        <a:rPr lang="en-US" sz="999">
                          <a:solidFill>
                            <a:srgbClr val="000000"/>
                          </a:solidFill>
                          <a:latin typeface="Open Sans Bold"/>
                        </a:rPr>
                        <a:t>OpenRefine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Muy asequible. * Fácil de usar y configurar. * Amplia gama de funciones y capacidades.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limitado en términos de personalización y escalabilidad.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Sí</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25421">
                <a:tc>
                  <a:txBody>
                    <a:bodyPr anchor="t" rtlCol="false"/>
                    <a:lstStyle/>
                    <a:p>
                      <a:pPr algn="l">
                        <a:lnSpc>
                          <a:spcPts val="1399"/>
                        </a:lnSpc>
                        <a:defRPr/>
                      </a:pPr>
                      <a:r>
                        <a:rPr lang="en-US" sz="999">
                          <a:solidFill>
                            <a:srgbClr val="000000"/>
                          </a:solidFill>
                          <a:latin typeface="Open Sans Bold"/>
                        </a:rPr>
                        <a:t>Yellowfin BI</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Visualización de datos intuitiva y fácil de usar. * Amplia gama de funciones y capacidades. * Integración con una amplia gama de fuentes de datos.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 Puede ser costoso para las empresas con grandes volúmenes de datos. * Requiere habilidades especializadas para usar de manera efectiva.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399"/>
                        </a:lnSpc>
                        <a:defRPr/>
                      </a:pPr>
                      <a:r>
                        <a:rPr lang="en-US" sz="999">
                          <a:solidFill>
                            <a:srgbClr val="000000"/>
                          </a:solidFill>
                          <a:latin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19" id="19"/>
          <p:cNvSpPr/>
          <p:nvPr/>
        </p:nvSpPr>
        <p:spPr>
          <a:xfrm flipH="false" flipV="false" rot="0">
            <a:off x="13014919" y="5762259"/>
            <a:ext cx="5878606" cy="3894577"/>
          </a:xfrm>
          <a:custGeom>
            <a:avLst/>
            <a:gdLst/>
            <a:ahLst/>
            <a:cxnLst/>
            <a:rect r="r" b="b" t="t" l="l"/>
            <a:pathLst>
              <a:path h="3894577" w="5878606">
                <a:moveTo>
                  <a:pt x="0" y="0"/>
                </a:moveTo>
                <a:lnTo>
                  <a:pt x="5878606" y="0"/>
                </a:lnTo>
                <a:lnTo>
                  <a:pt x="5878606" y="3894576"/>
                </a:lnTo>
                <a:lnTo>
                  <a:pt x="0" y="3894576"/>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DAFuXKXyHGw</dc:identifier>
  <dcterms:modified xsi:type="dcterms:W3CDTF">2011-08-01T06:04:30Z</dcterms:modified>
  <cp:revision>1</cp:revision>
  <dc:title>Presentación propuesta de marketing orgánico profesional celeste y amarillo</dc:title>
</cp:coreProperties>
</file>